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Inter" panose="020B0604020202020204" charset="0"/>
      <p:regular r:id="rId13"/>
    </p:embeddedFont>
    <p:embeddedFont>
      <p:font typeface="Petrona"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amma.app/?utm_source=made-with-gamm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850237" y="1255662"/>
            <a:ext cx="9445526" cy="3721299"/>
            <a:chOff x="0" y="0"/>
            <a:chExt cx="12594035" cy="4961732"/>
          </a:xfrm>
        </p:grpSpPr>
        <p:sp>
          <p:nvSpPr>
            <p:cNvPr id="7" name="Freeform 7"/>
            <p:cNvSpPr/>
            <p:nvPr/>
          </p:nvSpPr>
          <p:spPr>
            <a:xfrm>
              <a:off x="0" y="0"/>
              <a:ext cx="12594035" cy="4961732"/>
            </a:xfrm>
            <a:custGeom>
              <a:avLst/>
              <a:gdLst/>
              <a:ahLst/>
              <a:cxnLst/>
              <a:rect l="l" t="t" r="r" b="b"/>
              <a:pathLst>
                <a:path w="12594035" h="4961732">
                  <a:moveTo>
                    <a:pt x="0" y="0"/>
                  </a:moveTo>
                  <a:lnTo>
                    <a:pt x="12594035" y="0"/>
                  </a:lnTo>
                  <a:lnTo>
                    <a:pt x="12594035" y="4961732"/>
                  </a:lnTo>
                  <a:lnTo>
                    <a:pt x="0" y="4961732"/>
                  </a:lnTo>
                  <a:close/>
                </a:path>
              </a:pathLst>
            </a:custGeom>
            <a:solidFill>
              <a:srgbClr val="000000">
                <a:alpha val="0"/>
              </a:srgbClr>
            </a:solidFill>
          </p:spPr>
        </p:sp>
        <p:sp>
          <p:nvSpPr>
            <p:cNvPr id="8" name="TextBox 8"/>
            <p:cNvSpPr txBox="1"/>
            <p:nvPr/>
          </p:nvSpPr>
          <p:spPr>
            <a:xfrm>
              <a:off x="0" y="-47625"/>
              <a:ext cx="12594035" cy="5009357"/>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Vision-Enhanced Gamified Platforms for Skill Development and Legal Literacy</a:t>
              </a:r>
            </a:p>
          </p:txBody>
        </p:sp>
      </p:grpSp>
      <p:grpSp>
        <p:nvGrpSpPr>
          <p:cNvPr id="9" name="Group 9"/>
          <p:cNvGrpSpPr/>
          <p:nvPr/>
        </p:nvGrpSpPr>
        <p:grpSpPr>
          <a:xfrm>
            <a:off x="7850237" y="5402164"/>
            <a:ext cx="9445526" cy="3629025"/>
            <a:chOff x="0" y="0"/>
            <a:chExt cx="12594035" cy="4838700"/>
          </a:xfrm>
        </p:grpSpPr>
        <p:sp>
          <p:nvSpPr>
            <p:cNvPr id="10" name="Freeform 10"/>
            <p:cNvSpPr/>
            <p:nvPr/>
          </p:nvSpPr>
          <p:spPr>
            <a:xfrm>
              <a:off x="0" y="0"/>
              <a:ext cx="12594035" cy="4838700"/>
            </a:xfrm>
            <a:custGeom>
              <a:avLst/>
              <a:gdLst/>
              <a:ahLst/>
              <a:cxnLst/>
              <a:rect l="l" t="t" r="r" b="b"/>
              <a:pathLst>
                <a:path w="12594035" h="4838700">
                  <a:moveTo>
                    <a:pt x="0" y="0"/>
                  </a:moveTo>
                  <a:lnTo>
                    <a:pt x="12594035" y="0"/>
                  </a:lnTo>
                  <a:lnTo>
                    <a:pt x="12594035" y="4838700"/>
                  </a:lnTo>
                  <a:lnTo>
                    <a:pt x="0" y="4838700"/>
                  </a:lnTo>
                  <a:close/>
                </a:path>
              </a:pathLst>
            </a:custGeom>
            <a:solidFill>
              <a:srgbClr val="000000">
                <a:alpha val="0"/>
              </a:srgbClr>
            </a:solidFill>
          </p:spPr>
        </p:sp>
        <p:sp>
          <p:nvSpPr>
            <p:cNvPr id="11" name="TextBox 11"/>
            <p:cNvSpPr txBox="1"/>
            <p:nvPr/>
          </p:nvSpPr>
          <p:spPr>
            <a:xfrm>
              <a:off x="0" y="-85725"/>
              <a:ext cx="12594035" cy="4924425"/>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LegalEduScan is an innovative web-based platform designed to revolutionize legal education by combining Artificial Intelligence, NLP, and gamification. It aims to empower law students and legal professionals to efficiently analyze legal documents by automating classification, clause extraction, and quiz generation. This immersive system offers a comprehensive dashboard, XP rewards, and achievements to enhance engagement and promote continual learning in legal literacy and contract review skills.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2514600" y="4509659"/>
            <a:ext cx="9256450" cy="1167241"/>
            <a:chOff x="0" y="133036"/>
            <a:chExt cx="14344889" cy="1211660"/>
          </a:xfrm>
        </p:grpSpPr>
        <p:sp>
          <p:nvSpPr>
            <p:cNvPr id="6" name="Freeform 6"/>
            <p:cNvSpPr/>
            <p:nvPr/>
          </p:nvSpPr>
          <p:spPr>
            <a:xfrm>
              <a:off x="0" y="133036"/>
              <a:ext cx="10746056" cy="1107397"/>
            </a:xfrm>
            <a:custGeom>
              <a:avLst/>
              <a:gdLst/>
              <a:ahLst/>
              <a:cxnLst/>
              <a:rect l="l" t="t" r="r" b="b"/>
              <a:pathLst>
                <a:path w="11633398" h="1240433">
                  <a:moveTo>
                    <a:pt x="0" y="0"/>
                  </a:moveTo>
                  <a:lnTo>
                    <a:pt x="11633398" y="0"/>
                  </a:lnTo>
                  <a:lnTo>
                    <a:pt x="11633398" y="1240433"/>
                  </a:lnTo>
                  <a:lnTo>
                    <a:pt x="0" y="1240433"/>
                  </a:lnTo>
                  <a:close/>
                </a:path>
              </a:pathLst>
            </a:custGeom>
            <a:solidFill>
              <a:srgbClr val="000000">
                <a:alpha val="0"/>
              </a:srgbClr>
            </a:solidFill>
          </p:spPr>
          <p:txBody>
            <a:bodyPr/>
            <a:lstStyle/>
            <a:p>
              <a:endParaRPr lang="en-IN" dirty="0"/>
            </a:p>
          </p:txBody>
        </p:sp>
        <p:sp>
          <p:nvSpPr>
            <p:cNvPr id="7" name="TextBox 7"/>
            <p:cNvSpPr txBox="1"/>
            <p:nvPr/>
          </p:nvSpPr>
          <p:spPr>
            <a:xfrm>
              <a:off x="7888540" y="237299"/>
              <a:ext cx="6456349" cy="1107397"/>
            </a:xfrm>
            <a:prstGeom prst="rect">
              <a:avLst/>
            </a:prstGeom>
          </p:spPr>
          <p:txBody>
            <a:bodyPr lIns="0" tIns="0" rIns="0" bIns="0" rtlCol="0" anchor="t"/>
            <a:lstStyle/>
            <a:p>
              <a:pPr algn="l">
                <a:lnSpc>
                  <a:spcPts val="7312"/>
                </a:lnSpc>
              </a:pPr>
              <a:endParaRPr lang="en-US" sz="7200" dirty="0">
                <a:solidFill>
                  <a:srgbClr val="000000"/>
                </a:solidFill>
                <a:latin typeface="Petrona"/>
                <a:ea typeface="Petrona"/>
                <a:cs typeface="Petrona"/>
                <a:sym typeface="Petrona"/>
              </a:endParaRPr>
            </a:p>
          </p:txBody>
        </p:sp>
      </p:grpSp>
      <p:sp>
        <p:nvSpPr>
          <p:cNvPr id="13" name="TextBox 12">
            <a:extLst>
              <a:ext uri="{FF2B5EF4-FFF2-40B4-BE49-F238E27FC236}">
                <a16:creationId xmlns:a16="http://schemas.microsoft.com/office/drawing/2014/main" id="{DF98C95B-3189-CFAB-7BF5-C0EE2AEBD8B3}"/>
              </a:ext>
            </a:extLst>
          </p:cNvPr>
          <p:cNvSpPr txBox="1"/>
          <p:nvPr/>
        </p:nvSpPr>
        <p:spPr>
          <a:xfrm>
            <a:off x="6037925" y="4230350"/>
            <a:ext cx="9144000" cy="1446550"/>
          </a:xfrm>
          <a:prstGeom prst="rect">
            <a:avLst/>
          </a:prstGeom>
          <a:noFill/>
        </p:spPr>
        <p:txBody>
          <a:bodyPr wrap="square">
            <a:spAutoFit/>
          </a:bodyPr>
          <a:lstStyle/>
          <a:p>
            <a:r>
              <a:rPr lang="en-IN" sz="8800" dirty="0"/>
              <a:t> 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92238" y="2234356"/>
            <a:ext cx="13088690" cy="930325"/>
            <a:chOff x="0" y="0"/>
            <a:chExt cx="17451587" cy="1240433"/>
          </a:xfrm>
        </p:grpSpPr>
        <p:sp>
          <p:nvSpPr>
            <p:cNvPr id="6" name="Freeform 6"/>
            <p:cNvSpPr/>
            <p:nvPr/>
          </p:nvSpPr>
          <p:spPr>
            <a:xfrm>
              <a:off x="0" y="0"/>
              <a:ext cx="17451587" cy="1240433"/>
            </a:xfrm>
            <a:custGeom>
              <a:avLst/>
              <a:gdLst/>
              <a:ahLst/>
              <a:cxnLst/>
              <a:rect l="l" t="t" r="r" b="b"/>
              <a:pathLst>
                <a:path w="17451587" h="1240433">
                  <a:moveTo>
                    <a:pt x="0" y="0"/>
                  </a:moveTo>
                  <a:lnTo>
                    <a:pt x="17451587" y="0"/>
                  </a:lnTo>
                  <a:lnTo>
                    <a:pt x="17451587" y="1240433"/>
                  </a:lnTo>
                  <a:lnTo>
                    <a:pt x="0" y="1240433"/>
                  </a:lnTo>
                  <a:close/>
                </a:path>
              </a:pathLst>
            </a:custGeom>
            <a:solidFill>
              <a:srgbClr val="000000">
                <a:alpha val="0"/>
              </a:srgbClr>
            </a:solidFill>
          </p:spPr>
        </p:sp>
        <p:sp>
          <p:nvSpPr>
            <p:cNvPr id="7" name="TextBox 7"/>
            <p:cNvSpPr txBox="1"/>
            <p:nvPr/>
          </p:nvSpPr>
          <p:spPr>
            <a:xfrm>
              <a:off x="0" y="-47625"/>
              <a:ext cx="17451587"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Document Upload and OCR Extraction</a:t>
              </a:r>
            </a:p>
          </p:txBody>
        </p:sp>
      </p:grpSp>
      <p:grpSp>
        <p:nvGrpSpPr>
          <p:cNvPr id="8" name="Group 8"/>
          <p:cNvGrpSpPr/>
          <p:nvPr/>
        </p:nvGrpSpPr>
        <p:grpSpPr>
          <a:xfrm>
            <a:off x="992238" y="3873401"/>
            <a:ext cx="4460081" cy="465087"/>
            <a:chOff x="0" y="0"/>
            <a:chExt cx="5946775" cy="620117"/>
          </a:xfrm>
        </p:grpSpPr>
        <p:sp>
          <p:nvSpPr>
            <p:cNvPr id="9" name="Freeform 9"/>
            <p:cNvSpPr/>
            <p:nvPr/>
          </p:nvSpPr>
          <p:spPr>
            <a:xfrm>
              <a:off x="0" y="0"/>
              <a:ext cx="5946775" cy="620117"/>
            </a:xfrm>
            <a:custGeom>
              <a:avLst/>
              <a:gdLst/>
              <a:ahLst/>
              <a:cxnLst/>
              <a:rect l="l" t="t" r="r" b="b"/>
              <a:pathLst>
                <a:path w="5946775" h="620117">
                  <a:moveTo>
                    <a:pt x="0" y="0"/>
                  </a:moveTo>
                  <a:lnTo>
                    <a:pt x="5946775" y="0"/>
                  </a:lnTo>
                  <a:lnTo>
                    <a:pt x="5946775" y="620117"/>
                  </a:lnTo>
                  <a:lnTo>
                    <a:pt x="0" y="620117"/>
                  </a:lnTo>
                  <a:close/>
                </a:path>
              </a:pathLst>
            </a:custGeom>
            <a:solidFill>
              <a:srgbClr val="000000">
                <a:alpha val="0"/>
              </a:srgbClr>
            </a:solidFill>
          </p:spPr>
        </p:sp>
        <p:sp>
          <p:nvSpPr>
            <p:cNvPr id="10" name="TextBox 10"/>
            <p:cNvSpPr txBox="1"/>
            <p:nvPr/>
          </p:nvSpPr>
          <p:spPr>
            <a:xfrm>
              <a:off x="0" y="-28575"/>
              <a:ext cx="5946775" cy="648692"/>
            </a:xfrm>
            <a:prstGeom prst="rect">
              <a:avLst/>
            </a:prstGeom>
          </p:spPr>
          <p:txBody>
            <a:bodyPr lIns="0" tIns="0" rIns="0" bIns="0" rtlCol="0" anchor="t"/>
            <a:lstStyle/>
            <a:p>
              <a:pPr algn="l">
                <a:lnSpc>
                  <a:spcPts val="3625"/>
                </a:lnSpc>
              </a:pPr>
              <a:r>
                <a:rPr lang="en-US" sz="2874">
                  <a:solidFill>
                    <a:srgbClr val="000000"/>
                  </a:solidFill>
                  <a:latin typeface="Petrona"/>
                  <a:ea typeface="Petrona"/>
                  <a:cs typeface="Petrona"/>
                  <a:sym typeface="Petrona"/>
                </a:rPr>
                <a:t>Seamless Document Input</a:t>
              </a:r>
            </a:p>
          </p:txBody>
        </p:sp>
      </p:grpSp>
      <p:grpSp>
        <p:nvGrpSpPr>
          <p:cNvPr id="11" name="Group 11"/>
          <p:cNvGrpSpPr/>
          <p:nvPr/>
        </p:nvGrpSpPr>
        <p:grpSpPr>
          <a:xfrm>
            <a:off x="992238" y="4622006"/>
            <a:ext cx="7805886" cy="3175397"/>
            <a:chOff x="0" y="0"/>
            <a:chExt cx="10407848" cy="4233863"/>
          </a:xfrm>
        </p:grpSpPr>
        <p:sp>
          <p:nvSpPr>
            <p:cNvPr id="12" name="Freeform 12"/>
            <p:cNvSpPr/>
            <p:nvPr/>
          </p:nvSpPr>
          <p:spPr>
            <a:xfrm>
              <a:off x="0" y="0"/>
              <a:ext cx="10407848" cy="4233863"/>
            </a:xfrm>
            <a:custGeom>
              <a:avLst/>
              <a:gdLst/>
              <a:ahLst/>
              <a:cxnLst/>
              <a:rect l="l" t="t" r="r" b="b"/>
              <a:pathLst>
                <a:path w="10407848" h="4233863">
                  <a:moveTo>
                    <a:pt x="0" y="0"/>
                  </a:moveTo>
                  <a:lnTo>
                    <a:pt x="10407848" y="0"/>
                  </a:lnTo>
                  <a:lnTo>
                    <a:pt x="10407848" y="4233863"/>
                  </a:lnTo>
                  <a:lnTo>
                    <a:pt x="0" y="4233863"/>
                  </a:lnTo>
                  <a:close/>
                </a:path>
              </a:pathLst>
            </a:custGeom>
            <a:solidFill>
              <a:srgbClr val="000000">
                <a:alpha val="0"/>
              </a:srgbClr>
            </a:solidFill>
          </p:spPr>
        </p:sp>
        <p:sp>
          <p:nvSpPr>
            <p:cNvPr id="13" name="TextBox 13"/>
            <p:cNvSpPr txBox="1"/>
            <p:nvPr/>
          </p:nvSpPr>
          <p:spPr>
            <a:xfrm>
              <a:off x="0" y="-85725"/>
              <a:ext cx="10407848" cy="4319588"/>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Users can upload various scanned legal documents such as PDFs and images. The platform leverages OCR technology, combining Tesseract and OpenCV, to transform these scans into machine-readable text ready for analysis. This foundational step ensures even handwritten or poorly formatted contracts become accessible for AI processing.</a:t>
              </a:r>
            </a:p>
          </p:txBody>
        </p:sp>
      </p:grpSp>
      <p:grpSp>
        <p:nvGrpSpPr>
          <p:cNvPr id="14" name="Group 14"/>
          <p:cNvGrpSpPr/>
          <p:nvPr/>
        </p:nvGrpSpPr>
        <p:grpSpPr>
          <a:xfrm>
            <a:off x="9499401" y="3873401"/>
            <a:ext cx="3721299" cy="465087"/>
            <a:chOff x="0" y="0"/>
            <a:chExt cx="4961732" cy="620117"/>
          </a:xfrm>
        </p:grpSpPr>
        <p:sp>
          <p:nvSpPr>
            <p:cNvPr id="15" name="Freeform 15"/>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6" name="TextBox 16"/>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000000"/>
                  </a:solidFill>
                  <a:latin typeface="Petrona"/>
                  <a:ea typeface="Petrona"/>
                  <a:cs typeface="Petrona"/>
                  <a:sym typeface="Petrona"/>
                </a:rPr>
                <a:t>Extraction Accuracy</a:t>
              </a:r>
            </a:p>
          </p:txBody>
        </p:sp>
      </p:grpSp>
      <p:grpSp>
        <p:nvGrpSpPr>
          <p:cNvPr id="17" name="Group 17"/>
          <p:cNvGrpSpPr/>
          <p:nvPr/>
        </p:nvGrpSpPr>
        <p:grpSpPr>
          <a:xfrm>
            <a:off x="9499401" y="4622006"/>
            <a:ext cx="7805886" cy="2268141"/>
            <a:chOff x="0" y="0"/>
            <a:chExt cx="10407848" cy="3024188"/>
          </a:xfrm>
        </p:grpSpPr>
        <p:sp>
          <p:nvSpPr>
            <p:cNvPr id="18" name="Freeform 18"/>
            <p:cNvSpPr/>
            <p:nvPr/>
          </p:nvSpPr>
          <p:spPr>
            <a:xfrm>
              <a:off x="0" y="0"/>
              <a:ext cx="10407848" cy="3024188"/>
            </a:xfrm>
            <a:custGeom>
              <a:avLst/>
              <a:gdLst/>
              <a:ahLst/>
              <a:cxnLst/>
              <a:rect l="l" t="t" r="r" b="b"/>
              <a:pathLst>
                <a:path w="10407848" h="3024188">
                  <a:moveTo>
                    <a:pt x="0" y="0"/>
                  </a:moveTo>
                  <a:lnTo>
                    <a:pt x="10407848" y="0"/>
                  </a:lnTo>
                  <a:lnTo>
                    <a:pt x="10407848" y="3024188"/>
                  </a:lnTo>
                  <a:lnTo>
                    <a:pt x="0" y="3024188"/>
                  </a:lnTo>
                  <a:close/>
                </a:path>
              </a:pathLst>
            </a:custGeom>
            <a:solidFill>
              <a:srgbClr val="000000">
                <a:alpha val="0"/>
              </a:srgbClr>
            </a:solidFill>
          </p:spPr>
        </p:sp>
        <p:sp>
          <p:nvSpPr>
            <p:cNvPr id="19" name="TextBox 19"/>
            <p:cNvSpPr txBox="1"/>
            <p:nvPr/>
          </p:nvSpPr>
          <p:spPr>
            <a:xfrm>
              <a:off x="0" y="-85725"/>
              <a:ext cx="10407848" cy="310991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Advanced image preprocessing improves text recognition accuracy by correcting skew and noise. This enables precise extraction of legal content, providing a clean textual dataset for subsequent AI-based classification and clause identification.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18288000" cy="3254127"/>
          </a:xfrm>
          <a:custGeom>
            <a:avLst/>
            <a:gdLst/>
            <a:ahLst/>
            <a:cxnLst/>
            <a:rect l="l" t="t" r="r" b="b"/>
            <a:pathLst>
              <a:path w="18288000" h="3254127">
                <a:moveTo>
                  <a:pt x="0" y="0"/>
                </a:moveTo>
                <a:lnTo>
                  <a:pt x="18288000" y="0"/>
                </a:lnTo>
                <a:lnTo>
                  <a:pt x="18288000" y="3254127"/>
                </a:lnTo>
                <a:lnTo>
                  <a:pt x="0" y="3254127"/>
                </a:lnTo>
                <a:lnTo>
                  <a:pt x="0" y="0"/>
                </a:lnTo>
                <a:close/>
              </a:path>
            </a:pathLst>
          </a:custGeom>
          <a:blipFill>
            <a:blip r:embed="rId4"/>
            <a:stretch>
              <a:fillRect t="-52" b="-52"/>
            </a:stretch>
          </a:blipFill>
        </p:spPr>
      </p:sp>
      <p:grpSp>
        <p:nvGrpSpPr>
          <p:cNvPr id="6" name="Group 6"/>
          <p:cNvGrpSpPr/>
          <p:nvPr/>
        </p:nvGrpSpPr>
        <p:grpSpPr>
          <a:xfrm>
            <a:off x="911126" y="3969990"/>
            <a:ext cx="13384709" cy="854274"/>
            <a:chOff x="0" y="0"/>
            <a:chExt cx="17846278" cy="1139032"/>
          </a:xfrm>
        </p:grpSpPr>
        <p:sp>
          <p:nvSpPr>
            <p:cNvPr id="7" name="Freeform 7"/>
            <p:cNvSpPr/>
            <p:nvPr/>
          </p:nvSpPr>
          <p:spPr>
            <a:xfrm>
              <a:off x="0" y="0"/>
              <a:ext cx="17846278" cy="1139032"/>
            </a:xfrm>
            <a:custGeom>
              <a:avLst/>
              <a:gdLst/>
              <a:ahLst/>
              <a:cxnLst/>
              <a:rect l="l" t="t" r="r" b="b"/>
              <a:pathLst>
                <a:path w="17846278" h="1139032">
                  <a:moveTo>
                    <a:pt x="0" y="0"/>
                  </a:moveTo>
                  <a:lnTo>
                    <a:pt x="17846278" y="0"/>
                  </a:lnTo>
                  <a:lnTo>
                    <a:pt x="17846278" y="1139032"/>
                  </a:lnTo>
                  <a:lnTo>
                    <a:pt x="0" y="1139032"/>
                  </a:lnTo>
                  <a:close/>
                </a:path>
              </a:pathLst>
            </a:custGeom>
            <a:solidFill>
              <a:srgbClr val="000000">
                <a:alpha val="0"/>
              </a:srgbClr>
            </a:solidFill>
          </p:spPr>
        </p:sp>
        <p:sp>
          <p:nvSpPr>
            <p:cNvPr id="8" name="TextBox 8"/>
            <p:cNvSpPr txBox="1"/>
            <p:nvPr/>
          </p:nvSpPr>
          <p:spPr>
            <a:xfrm>
              <a:off x="0" y="-28575"/>
              <a:ext cx="17846278" cy="1167607"/>
            </a:xfrm>
            <a:prstGeom prst="rect">
              <a:avLst/>
            </a:prstGeom>
          </p:spPr>
          <p:txBody>
            <a:bodyPr lIns="0" tIns="0" rIns="0" bIns="0" rtlCol="0" anchor="t"/>
            <a:lstStyle/>
            <a:p>
              <a:pPr algn="l">
                <a:lnSpc>
                  <a:spcPts val="6687"/>
                </a:lnSpc>
              </a:pPr>
              <a:r>
                <a:rPr lang="en-US" sz="5374">
                  <a:solidFill>
                    <a:srgbClr val="000000"/>
                  </a:solidFill>
                  <a:latin typeface="Petrona"/>
                  <a:ea typeface="Petrona"/>
                  <a:cs typeface="Petrona"/>
                  <a:sym typeface="Petrona"/>
                </a:rPr>
                <a:t>AI-Driven Text Analysis with Transformers</a:t>
              </a:r>
            </a:p>
          </p:txBody>
        </p:sp>
      </p:grpSp>
      <p:sp>
        <p:nvSpPr>
          <p:cNvPr id="9" name="Freeform 9" descr="preencoded.png"/>
          <p:cNvSpPr/>
          <p:nvPr/>
        </p:nvSpPr>
        <p:spPr>
          <a:xfrm>
            <a:off x="911126" y="5214640"/>
            <a:ext cx="5488484" cy="1041201"/>
          </a:xfrm>
          <a:custGeom>
            <a:avLst/>
            <a:gdLst/>
            <a:ahLst/>
            <a:cxnLst/>
            <a:rect l="l" t="t" r="r" b="b"/>
            <a:pathLst>
              <a:path w="5488484" h="1041201">
                <a:moveTo>
                  <a:pt x="0" y="0"/>
                </a:moveTo>
                <a:lnTo>
                  <a:pt x="5488484" y="0"/>
                </a:lnTo>
                <a:lnTo>
                  <a:pt x="5488484" y="1041201"/>
                </a:lnTo>
                <a:lnTo>
                  <a:pt x="0" y="1041201"/>
                </a:lnTo>
                <a:lnTo>
                  <a:pt x="0" y="0"/>
                </a:lnTo>
                <a:close/>
              </a:path>
            </a:pathLst>
          </a:custGeom>
          <a:blipFill>
            <a:blip r:embed="rId5"/>
            <a:stretch>
              <a:fillRect l="-124" r="-124"/>
            </a:stretch>
          </a:blipFill>
        </p:spPr>
      </p:sp>
      <p:grpSp>
        <p:nvGrpSpPr>
          <p:cNvPr id="10" name="Group 10"/>
          <p:cNvGrpSpPr/>
          <p:nvPr/>
        </p:nvGrpSpPr>
        <p:grpSpPr>
          <a:xfrm>
            <a:off x="1171426" y="6646217"/>
            <a:ext cx="3870275" cy="427136"/>
            <a:chOff x="0" y="0"/>
            <a:chExt cx="5160367" cy="569515"/>
          </a:xfrm>
        </p:grpSpPr>
        <p:sp>
          <p:nvSpPr>
            <p:cNvPr id="11" name="Freeform 11"/>
            <p:cNvSpPr/>
            <p:nvPr/>
          </p:nvSpPr>
          <p:spPr>
            <a:xfrm>
              <a:off x="0" y="0"/>
              <a:ext cx="5160367" cy="569515"/>
            </a:xfrm>
            <a:custGeom>
              <a:avLst/>
              <a:gdLst/>
              <a:ahLst/>
              <a:cxnLst/>
              <a:rect l="l" t="t" r="r" b="b"/>
              <a:pathLst>
                <a:path w="5160367" h="569515">
                  <a:moveTo>
                    <a:pt x="0" y="0"/>
                  </a:moveTo>
                  <a:lnTo>
                    <a:pt x="5160367" y="0"/>
                  </a:lnTo>
                  <a:lnTo>
                    <a:pt x="5160367" y="569515"/>
                  </a:lnTo>
                  <a:lnTo>
                    <a:pt x="0" y="569515"/>
                  </a:lnTo>
                  <a:close/>
                </a:path>
              </a:pathLst>
            </a:custGeom>
            <a:solidFill>
              <a:srgbClr val="000000">
                <a:alpha val="0"/>
              </a:srgbClr>
            </a:solidFill>
          </p:spPr>
        </p:sp>
        <p:sp>
          <p:nvSpPr>
            <p:cNvPr id="12" name="TextBox 12"/>
            <p:cNvSpPr txBox="1"/>
            <p:nvPr/>
          </p:nvSpPr>
          <p:spPr>
            <a:xfrm>
              <a:off x="0" y="-19050"/>
              <a:ext cx="5160367" cy="588565"/>
            </a:xfrm>
            <a:prstGeom prst="rect">
              <a:avLst/>
            </a:prstGeom>
          </p:spPr>
          <p:txBody>
            <a:bodyPr lIns="0" tIns="0" rIns="0" bIns="0" rtlCol="0" anchor="t"/>
            <a:lstStyle/>
            <a:p>
              <a:pPr algn="l">
                <a:lnSpc>
                  <a:spcPts val="3312"/>
                </a:lnSpc>
              </a:pPr>
              <a:r>
                <a:rPr lang="en-US" sz="2687">
                  <a:solidFill>
                    <a:srgbClr val="272525"/>
                  </a:solidFill>
                  <a:latin typeface="Petrona"/>
                  <a:ea typeface="Petrona"/>
                  <a:cs typeface="Petrona"/>
                  <a:sym typeface="Petrona"/>
                </a:rPr>
                <a:t>Document Classification</a:t>
              </a:r>
            </a:p>
          </p:txBody>
        </p:sp>
      </p:grpSp>
      <p:grpSp>
        <p:nvGrpSpPr>
          <p:cNvPr id="13" name="Group 13"/>
          <p:cNvGrpSpPr/>
          <p:nvPr/>
        </p:nvGrpSpPr>
        <p:grpSpPr>
          <a:xfrm>
            <a:off x="1171426" y="7229475"/>
            <a:ext cx="4967882" cy="1665685"/>
            <a:chOff x="0" y="0"/>
            <a:chExt cx="6623843" cy="2220913"/>
          </a:xfrm>
        </p:grpSpPr>
        <p:sp>
          <p:nvSpPr>
            <p:cNvPr id="14" name="Freeform 14"/>
            <p:cNvSpPr/>
            <p:nvPr/>
          </p:nvSpPr>
          <p:spPr>
            <a:xfrm>
              <a:off x="0" y="0"/>
              <a:ext cx="6623843" cy="2220913"/>
            </a:xfrm>
            <a:custGeom>
              <a:avLst/>
              <a:gdLst/>
              <a:ahLst/>
              <a:cxnLst/>
              <a:rect l="l" t="t" r="r" b="b"/>
              <a:pathLst>
                <a:path w="6623843" h="2220913">
                  <a:moveTo>
                    <a:pt x="0" y="0"/>
                  </a:moveTo>
                  <a:lnTo>
                    <a:pt x="6623843" y="0"/>
                  </a:lnTo>
                  <a:lnTo>
                    <a:pt x="6623843" y="2220913"/>
                  </a:lnTo>
                  <a:lnTo>
                    <a:pt x="0" y="2220913"/>
                  </a:lnTo>
                  <a:close/>
                </a:path>
              </a:pathLst>
            </a:custGeom>
            <a:solidFill>
              <a:srgbClr val="000000">
                <a:alpha val="0"/>
              </a:srgbClr>
            </a:solidFill>
          </p:spPr>
        </p:sp>
        <p:sp>
          <p:nvSpPr>
            <p:cNvPr id="15" name="TextBox 15"/>
            <p:cNvSpPr txBox="1"/>
            <p:nvPr/>
          </p:nvSpPr>
          <p:spPr>
            <a:xfrm>
              <a:off x="0" y="-85725"/>
              <a:ext cx="6623843" cy="2306638"/>
            </a:xfrm>
            <a:prstGeom prst="rect">
              <a:avLst/>
            </a:prstGeom>
          </p:spPr>
          <p:txBody>
            <a:bodyPr lIns="0" tIns="0" rIns="0" bIns="0" rtlCol="0" anchor="t"/>
            <a:lstStyle/>
            <a:p>
              <a:pPr algn="l">
                <a:lnSpc>
                  <a:spcPts val="3250"/>
                </a:lnSpc>
              </a:pPr>
              <a:r>
                <a:rPr lang="en-US" sz="2000">
                  <a:solidFill>
                    <a:srgbClr val="272525"/>
                  </a:solidFill>
                  <a:latin typeface="Inter"/>
                  <a:ea typeface="Inter"/>
                  <a:cs typeface="Inter"/>
                  <a:sym typeface="Inter"/>
                </a:rPr>
                <a:t>Uses BertForSequenceClassification to automatically identify the type or category of legal documents, such as contracts, agreements, or memoranda.</a:t>
              </a:r>
            </a:p>
          </p:txBody>
        </p:sp>
      </p:grpSp>
      <p:sp>
        <p:nvSpPr>
          <p:cNvPr id="16" name="Freeform 16" descr="preencoded.png"/>
          <p:cNvSpPr/>
          <p:nvPr/>
        </p:nvSpPr>
        <p:spPr>
          <a:xfrm>
            <a:off x="6399610" y="5214640"/>
            <a:ext cx="5488632" cy="1041201"/>
          </a:xfrm>
          <a:custGeom>
            <a:avLst/>
            <a:gdLst/>
            <a:ahLst/>
            <a:cxnLst/>
            <a:rect l="l" t="t" r="r" b="b"/>
            <a:pathLst>
              <a:path w="5488632" h="1041201">
                <a:moveTo>
                  <a:pt x="0" y="0"/>
                </a:moveTo>
                <a:lnTo>
                  <a:pt x="5488632" y="0"/>
                </a:lnTo>
                <a:lnTo>
                  <a:pt x="5488632" y="1041201"/>
                </a:lnTo>
                <a:lnTo>
                  <a:pt x="0" y="1041201"/>
                </a:lnTo>
                <a:lnTo>
                  <a:pt x="0" y="0"/>
                </a:lnTo>
                <a:close/>
              </a:path>
            </a:pathLst>
          </a:custGeom>
          <a:blipFill>
            <a:blip r:embed="rId6"/>
            <a:stretch>
              <a:fillRect l="-122" r="-122"/>
            </a:stretch>
          </a:blipFill>
        </p:spPr>
      </p:sp>
      <p:grpSp>
        <p:nvGrpSpPr>
          <p:cNvPr id="17" name="Group 17"/>
          <p:cNvGrpSpPr/>
          <p:nvPr/>
        </p:nvGrpSpPr>
        <p:grpSpPr>
          <a:xfrm>
            <a:off x="6659910" y="6646217"/>
            <a:ext cx="4135041" cy="427136"/>
            <a:chOff x="0" y="0"/>
            <a:chExt cx="5513388" cy="569515"/>
          </a:xfrm>
        </p:grpSpPr>
        <p:sp>
          <p:nvSpPr>
            <p:cNvPr id="18" name="Freeform 18"/>
            <p:cNvSpPr/>
            <p:nvPr/>
          </p:nvSpPr>
          <p:spPr>
            <a:xfrm>
              <a:off x="0" y="0"/>
              <a:ext cx="5513388" cy="569515"/>
            </a:xfrm>
            <a:custGeom>
              <a:avLst/>
              <a:gdLst/>
              <a:ahLst/>
              <a:cxnLst/>
              <a:rect l="l" t="t" r="r" b="b"/>
              <a:pathLst>
                <a:path w="5513388" h="569515">
                  <a:moveTo>
                    <a:pt x="0" y="0"/>
                  </a:moveTo>
                  <a:lnTo>
                    <a:pt x="5513388" y="0"/>
                  </a:lnTo>
                  <a:lnTo>
                    <a:pt x="5513388" y="569515"/>
                  </a:lnTo>
                  <a:lnTo>
                    <a:pt x="0" y="569515"/>
                  </a:lnTo>
                  <a:close/>
                </a:path>
              </a:pathLst>
            </a:custGeom>
            <a:solidFill>
              <a:srgbClr val="000000">
                <a:alpha val="0"/>
              </a:srgbClr>
            </a:solidFill>
          </p:spPr>
        </p:sp>
        <p:sp>
          <p:nvSpPr>
            <p:cNvPr id="19" name="TextBox 19"/>
            <p:cNvSpPr txBox="1"/>
            <p:nvPr/>
          </p:nvSpPr>
          <p:spPr>
            <a:xfrm>
              <a:off x="0" y="-19050"/>
              <a:ext cx="5513388" cy="588565"/>
            </a:xfrm>
            <a:prstGeom prst="rect">
              <a:avLst/>
            </a:prstGeom>
          </p:spPr>
          <p:txBody>
            <a:bodyPr lIns="0" tIns="0" rIns="0" bIns="0" rtlCol="0" anchor="t"/>
            <a:lstStyle/>
            <a:p>
              <a:pPr algn="l">
                <a:lnSpc>
                  <a:spcPts val="3312"/>
                </a:lnSpc>
              </a:pPr>
              <a:r>
                <a:rPr lang="en-US" sz="2687">
                  <a:solidFill>
                    <a:srgbClr val="272525"/>
                  </a:solidFill>
                  <a:latin typeface="Petrona"/>
                  <a:ea typeface="Petrona"/>
                  <a:cs typeface="Petrona"/>
                  <a:sym typeface="Petrona"/>
                </a:rPr>
                <a:t>Named Entity Recognition</a:t>
              </a:r>
            </a:p>
          </p:txBody>
        </p:sp>
      </p:grpSp>
      <p:grpSp>
        <p:nvGrpSpPr>
          <p:cNvPr id="20" name="Group 20"/>
          <p:cNvGrpSpPr/>
          <p:nvPr/>
        </p:nvGrpSpPr>
        <p:grpSpPr>
          <a:xfrm>
            <a:off x="6659910" y="7229475"/>
            <a:ext cx="4968031" cy="2082105"/>
            <a:chOff x="0" y="0"/>
            <a:chExt cx="6624042" cy="2776140"/>
          </a:xfrm>
        </p:grpSpPr>
        <p:sp>
          <p:nvSpPr>
            <p:cNvPr id="21" name="Freeform 21"/>
            <p:cNvSpPr/>
            <p:nvPr/>
          </p:nvSpPr>
          <p:spPr>
            <a:xfrm>
              <a:off x="0" y="0"/>
              <a:ext cx="6624041" cy="2776140"/>
            </a:xfrm>
            <a:custGeom>
              <a:avLst/>
              <a:gdLst/>
              <a:ahLst/>
              <a:cxnLst/>
              <a:rect l="l" t="t" r="r" b="b"/>
              <a:pathLst>
                <a:path w="6624041" h="2776140">
                  <a:moveTo>
                    <a:pt x="0" y="0"/>
                  </a:moveTo>
                  <a:lnTo>
                    <a:pt x="6624041" y="0"/>
                  </a:lnTo>
                  <a:lnTo>
                    <a:pt x="6624041" y="2776140"/>
                  </a:lnTo>
                  <a:lnTo>
                    <a:pt x="0" y="2776140"/>
                  </a:lnTo>
                  <a:close/>
                </a:path>
              </a:pathLst>
            </a:custGeom>
            <a:solidFill>
              <a:srgbClr val="000000">
                <a:alpha val="0"/>
              </a:srgbClr>
            </a:solidFill>
          </p:spPr>
        </p:sp>
        <p:sp>
          <p:nvSpPr>
            <p:cNvPr id="22" name="TextBox 22"/>
            <p:cNvSpPr txBox="1"/>
            <p:nvPr/>
          </p:nvSpPr>
          <p:spPr>
            <a:xfrm>
              <a:off x="0" y="-85725"/>
              <a:ext cx="6624042" cy="2861865"/>
            </a:xfrm>
            <a:prstGeom prst="rect">
              <a:avLst/>
            </a:prstGeom>
          </p:spPr>
          <p:txBody>
            <a:bodyPr lIns="0" tIns="0" rIns="0" bIns="0" rtlCol="0" anchor="t"/>
            <a:lstStyle/>
            <a:p>
              <a:pPr algn="l">
                <a:lnSpc>
                  <a:spcPts val="3250"/>
                </a:lnSpc>
              </a:pPr>
              <a:r>
                <a:rPr lang="en-US" sz="2000">
                  <a:solidFill>
                    <a:srgbClr val="272525"/>
                  </a:solidFill>
                  <a:latin typeface="Inter"/>
                  <a:ea typeface="Inter"/>
                  <a:cs typeface="Inter"/>
                  <a:sym typeface="Inter"/>
                </a:rPr>
                <a:t>BertForTokenClassification highlights key legal entities including organizations, individuals, and locations, enhancing comprehension of complex documents.</a:t>
              </a:r>
            </a:p>
          </p:txBody>
        </p:sp>
      </p:grpSp>
      <p:sp>
        <p:nvSpPr>
          <p:cNvPr id="23" name="Freeform 23" descr="preencoded.png"/>
          <p:cNvSpPr/>
          <p:nvPr/>
        </p:nvSpPr>
        <p:spPr>
          <a:xfrm>
            <a:off x="11888241" y="5214640"/>
            <a:ext cx="5488632" cy="1041201"/>
          </a:xfrm>
          <a:custGeom>
            <a:avLst/>
            <a:gdLst/>
            <a:ahLst/>
            <a:cxnLst/>
            <a:rect l="l" t="t" r="r" b="b"/>
            <a:pathLst>
              <a:path w="5488632" h="1041201">
                <a:moveTo>
                  <a:pt x="0" y="0"/>
                </a:moveTo>
                <a:lnTo>
                  <a:pt x="5488633" y="0"/>
                </a:lnTo>
                <a:lnTo>
                  <a:pt x="5488633" y="1041201"/>
                </a:lnTo>
                <a:lnTo>
                  <a:pt x="0" y="1041201"/>
                </a:lnTo>
                <a:lnTo>
                  <a:pt x="0" y="0"/>
                </a:lnTo>
                <a:close/>
              </a:path>
            </a:pathLst>
          </a:custGeom>
          <a:blipFill>
            <a:blip r:embed="rId7"/>
            <a:stretch>
              <a:fillRect l="-122" r="-122"/>
            </a:stretch>
          </a:blipFill>
        </p:spPr>
      </p:sp>
      <p:grpSp>
        <p:nvGrpSpPr>
          <p:cNvPr id="24" name="Group 24"/>
          <p:cNvGrpSpPr/>
          <p:nvPr/>
        </p:nvGrpSpPr>
        <p:grpSpPr>
          <a:xfrm>
            <a:off x="12148542" y="6646217"/>
            <a:ext cx="3416796" cy="427136"/>
            <a:chOff x="0" y="0"/>
            <a:chExt cx="4555728" cy="569515"/>
          </a:xfrm>
        </p:grpSpPr>
        <p:sp>
          <p:nvSpPr>
            <p:cNvPr id="25" name="Freeform 25"/>
            <p:cNvSpPr/>
            <p:nvPr/>
          </p:nvSpPr>
          <p:spPr>
            <a:xfrm>
              <a:off x="0" y="0"/>
              <a:ext cx="4555729" cy="569515"/>
            </a:xfrm>
            <a:custGeom>
              <a:avLst/>
              <a:gdLst/>
              <a:ahLst/>
              <a:cxnLst/>
              <a:rect l="l" t="t" r="r" b="b"/>
              <a:pathLst>
                <a:path w="4555729" h="569515">
                  <a:moveTo>
                    <a:pt x="0" y="0"/>
                  </a:moveTo>
                  <a:lnTo>
                    <a:pt x="4555729" y="0"/>
                  </a:lnTo>
                  <a:lnTo>
                    <a:pt x="4555729" y="569515"/>
                  </a:lnTo>
                  <a:lnTo>
                    <a:pt x="0" y="569515"/>
                  </a:lnTo>
                  <a:close/>
                </a:path>
              </a:pathLst>
            </a:custGeom>
            <a:solidFill>
              <a:srgbClr val="000000">
                <a:alpha val="0"/>
              </a:srgbClr>
            </a:solidFill>
          </p:spPr>
        </p:sp>
        <p:sp>
          <p:nvSpPr>
            <p:cNvPr id="26" name="TextBox 26"/>
            <p:cNvSpPr txBox="1"/>
            <p:nvPr/>
          </p:nvSpPr>
          <p:spPr>
            <a:xfrm>
              <a:off x="0" y="-19050"/>
              <a:ext cx="4555728" cy="588565"/>
            </a:xfrm>
            <a:prstGeom prst="rect">
              <a:avLst/>
            </a:prstGeom>
          </p:spPr>
          <p:txBody>
            <a:bodyPr lIns="0" tIns="0" rIns="0" bIns="0" rtlCol="0" anchor="t"/>
            <a:lstStyle/>
            <a:p>
              <a:pPr algn="l">
                <a:lnSpc>
                  <a:spcPts val="3312"/>
                </a:lnSpc>
              </a:pPr>
              <a:r>
                <a:rPr lang="en-US" sz="2687">
                  <a:solidFill>
                    <a:srgbClr val="272525"/>
                  </a:solidFill>
                  <a:latin typeface="Petrona"/>
                  <a:ea typeface="Petrona"/>
                  <a:cs typeface="Petrona"/>
                  <a:sym typeface="Petrona"/>
                </a:rPr>
                <a:t>Question Answering</a:t>
              </a:r>
            </a:p>
          </p:txBody>
        </p:sp>
      </p:grpSp>
      <p:grpSp>
        <p:nvGrpSpPr>
          <p:cNvPr id="27" name="Group 27"/>
          <p:cNvGrpSpPr/>
          <p:nvPr/>
        </p:nvGrpSpPr>
        <p:grpSpPr>
          <a:xfrm>
            <a:off x="12148542" y="7229475"/>
            <a:ext cx="4968031" cy="2082105"/>
            <a:chOff x="0" y="0"/>
            <a:chExt cx="6624042" cy="2776140"/>
          </a:xfrm>
        </p:grpSpPr>
        <p:sp>
          <p:nvSpPr>
            <p:cNvPr id="28" name="Freeform 28"/>
            <p:cNvSpPr/>
            <p:nvPr/>
          </p:nvSpPr>
          <p:spPr>
            <a:xfrm>
              <a:off x="0" y="0"/>
              <a:ext cx="6624041" cy="2776140"/>
            </a:xfrm>
            <a:custGeom>
              <a:avLst/>
              <a:gdLst/>
              <a:ahLst/>
              <a:cxnLst/>
              <a:rect l="l" t="t" r="r" b="b"/>
              <a:pathLst>
                <a:path w="6624041" h="2776140">
                  <a:moveTo>
                    <a:pt x="0" y="0"/>
                  </a:moveTo>
                  <a:lnTo>
                    <a:pt x="6624041" y="0"/>
                  </a:lnTo>
                  <a:lnTo>
                    <a:pt x="6624041" y="2776140"/>
                  </a:lnTo>
                  <a:lnTo>
                    <a:pt x="0" y="2776140"/>
                  </a:lnTo>
                  <a:close/>
                </a:path>
              </a:pathLst>
            </a:custGeom>
            <a:solidFill>
              <a:srgbClr val="000000">
                <a:alpha val="0"/>
              </a:srgbClr>
            </a:solidFill>
          </p:spPr>
        </p:sp>
        <p:sp>
          <p:nvSpPr>
            <p:cNvPr id="29" name="TextBox 29"/>
            <p:cNvSpPr txBox="1"/>
            <p:nvPr/>
          </p:nvSpPr>
          <p:spPr>
            <a:xfrm>
              <a:off x="0" y="-85725"/>
              <a:ext cx="6624042" cy="2861865"/>
            </a:xfrm>
            <a:prstGeom prst="rect">
              <a:avLst/>
            </a:prstGeom>
          </p:spPr>
          <p:txBody>
            <a:bodyPr lIns="0" tIns="0" rIns="0" bIns="0" rtlCol="0" anchor="t"/>
            <a:lstStyle/>
            <a:p>
              <a:pPr algn="l">
                <a:lnSpc>
                  <a:spcPts val="3250"/>
                </a:lnSpc>
              </a:pPr>
              <a:r>
                <a:rPr lang="en-US" sz="2000">
                  <a:solidFill>
                    <a:srgbClr val="272525"/>
                  </a:solidFill>
                  <a:latin typeface="Inter"/>
                  <a:ea typeface="Inter"/>
                  <a:cs typeface="Inter"/>
                  <a:sym typeface="Inter"/>
                </a:rPr>
                <a:t>The BertForQuestionAnswering model enables users to ask specific questions about clauses, such as termination terms, facilitating quick access to precise information.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92238" y="2112317"/>
            <a:ext cx="13241239" cy="930325"/>
            <a:chOff x="0" y="0"/>
            <a:chExt cx="17654985" cy="1240433"/>
          </a:xfrm>
        </p:grpSpPr>
        <p:sp>
          <p:nvSpPr>
            <p:cNvPr id="6" name="Freeform 6"/>
            <p:cNvSpPr/>
            <p:nvPr/>
          </p:nvSpPr>
          <p:spPr>
            <a:xfrm>
              <a:off x="0" y="0"/>
              <a:ext cx="17654984" cy="1240433"/>
            </a:xfrm>
            <a:custGeom>
              <a:avLst/>
              <a:gdLst/>
              <a:ahLst/>
              <a:cxnLst/>
              <a:rect l="l" t="t" r="r" b="b"/>
              <a:pathLst>
                <a:path w="17654984" h="1240433">
                  <a:moveTo>
                    <a:pt x="0" y="0"/>
                  </a:moveTo>
                  <a:lnTo>
                    <a:pt x="17654984" y="0"/>
                  </a:lnTo>
                  <a:lnTo>
                    <a:pt x="17654984" y="1240433"/>
                  </a:lnTo>
                  <a:lnTo>
                    <a:pt x="0" y="1240433"/>
                  </a:lnTo>
                  <a:close/>
                </a:path>
              </a:pathLst>
            </a:custGeom>
            <a:solidFill>
              <a:srgbClr val="000000">
                <a:alpha val="0"/>
              </a:srgbClr>
            </a:solidFill>
          </p:spPr>
        </p:sp>
        <p:sp>
          <p:nvSpPr>
            <p:cNvPr id="7" name="TextBox 7"/>
            <p:cNvSpPr txBox="1"/>
            <p:nvPr/>
          </p:nvSpPr>
          <p:spPr>
            <a:xfrm>
              <a:off x="0" y="-47625"/>
              <a:ext cx="17654985"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Clause Extraction and Quiz Generation</a:t>
              </a:r>
            </a:p>
          </p:txBody>
        </p:sp>
      </p:grpSp>
      <p:grpSp>
        <p:nvGrpSpPr>
          <p:cNvPr id="8" name="Group 8"/>
          <p:cNvGrpSpPr/>
          <p:nvPr/>
        </p:nvGrpSpPr>
        <p:grpSpPr>
          <a:xfrm>
            <a:off x="2573239" y="4667250"/>
            <a:ext cx="3721299" cy="465087"/>
            <a:chOff x="0" y="0"/>
            <a:chExt cx="4961732" cy="620117"/>
          </a:xfrm>
        </p:grpSpPr>
        <p:sp>
          <p:nvSpPr>
            <p:cNvPr id="9" name="Freeform 9"/>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0" name="TextBox 10"/>
            <p:cNvSpPr txBox="1"/>
            <p:nvPr/>
          </p:nvSpPr>
          <p:spPr>
            <a:xfrm>
              <a:off x="0" y="-28575"/>
              <a:ext cx="4961732" cy="648692"/>
            </a:xfrm>
            <a:prstGeom prst="rect">
              <a:avLst/>
            </a:prstGeom>
          </p:spPr>
          <p:txBody>
            <a:bodyPr lIns="0" tIns="0" rIns="0" bIns="0" rtlCol="0" anchor="t"/>
            <a:lstStyle/>
            <a:p>
              <a:pPr algn="r">
                <a:lnSpc>
                  <a:spcPts val="3625"/>
                </a:lnSpc>
              </a:pPr>
              <a:r>
                <a:rPr lang="en-US" sz="2874">
                  <a:solidFill>
                    <a:srgbClr val="272525"/>
                  </a:solidFill>
                  <a:latin typeface="Petrona"/>
                  <a:ea typeface="Petrona"/>
                  <a:cs typeface="Petrona"/>
                  <a:sym typeface="Petrona"/>
                </a:rPr>
                <a:t>Clause Extraction</a:t>
              </a:r>
            </a:p>
          </p:txBody>
        </p:sp>
      </p:grpSp>
      <p:grpSp>
        <p:nvGrpSpPr>
          <p:cNvPr id="11" name="Group 11"/>
          <p:cNvGrpSpPr/>
          <p:nvPr/>
        </p:nvGrpSpPr>
        <p:grpSpPr>
          <a:xfrm>
            <a:off x="992238" y="5302449"/>
            <a:ext cx="5302300" cy="1814512"/>
            <a:chOff x="0" y="0"/>
            <a:chExt cx="7069733" cy="2419350"/>
          </a:xfrm>
        </p:grpSpPr>
        <p:sp>
          <p:nvSpPr>
            <p:cNvPr id="12" name="Freeform 12"/>
            <p:cNvSpPr/>
            <p:nvPr/>
          </p:nvSpPr>
          <p:spPr>
            <a:xfrm>
              <a:off x="0" y="0"/>
              <a:ext cx="7069734" cy="2419350"/>
            </a:xfrm>
            <a:custGeom>
              <a:avLst/>
              <a:gdLst/>
              <a:ahLst/>
              <a:cxnLst/>
              <a:rect l="l" t="t" r="r" b="b"/>
              <a:pathLst>
                <a:path w="7069734" h="2419350">
                  <a:moveTo>
                    <a:pt x="0" y="0"/>
                  </a:moveTo>
                  <a:lnTo>
                    <a:pt x="7069734" y="0"/>
                  </a:lnTo>
                  <a:lnTo>
                    <a:pt x="7069734" y="2419350"/>
                  </a:lnTo>
                  <a:lnTo>
                    <a:pt x="0" y="2419350"/>
                  </a:lnTo>
                  <a:close/>
                </a:path>
              </a:pathLst>
            </a:custGeom>
            <a:solidFill>
              <a:srgbClr val="000000">
                <a:alpha val="0"/>
              </a:srgbClr>
            </a:solidFill>
          </p:spPr>
        </p:sp>
        <p:sp>
          <p:nvSpPr>
            <p:cNvPr id="13" name="TextBox 13"/>
            <p:cNvSpPr txBox="1"/>
            <p:nvPr/>
          </p:nvSpPr>
          <p:spPr>
            <a:xfrm>
              <a:off x="0" y="-85725"/>
              <a:ext cx="7069733" cy="2505075"/>
            </a:xfrm>
            <a:prstGeom prst="rect">
              <a:avLst/>
            </a:prstGeom>
          </p:spPr>
          <p:txBody>
            <a:bodyPr lIns="0" tIns="0" rIns="0" bIns="0" rtlCol="0" anchor="t"/>
            <a:lstStyle/>
            <a:p>
              <a:pPr algn="r">
                <a:lnSpc>
                  <a:spcPts val="3562"/>
                </a:lnSpc>
              </a:pPr>
              <a:r>
                <a:rPr lang="en-US" sz="2187">
                  <a:solidFill>
                    <a:srgbClr val="272525"/>
                  </a:solidFill>
                  <a:latin typeface="Inter"/>
                  <a:ea typeface="Inter"/>
                  <a:cs typeface="Inter"/>
                  <a:sym typeface="Inter"/>
                </a:rPr>
                <a:t>Regex patterns identify critical clauses like Termination, Indemnity, and Governing Law, enabling efficient retrieval of essential legal terms.</a:t>
              </a:r>
            </a:p>
          </p:txBody>
        </p:sp>
      </p:grpSp>
      <p:sp>
        <p:nvSpPr>
          <p:cNvPr id="14" name="Freeform 14" descr="preencoded.png"/>
          <p:cNvSpPr/>
          <p:nvPr/>
        </p:nvSpPr>
        <p:spPr>
          <a:xfrm>
            <a:off x="6861572" y="3609677"/>
            <a:ext cx="4564856" cy="4564856"/>
          </a:xfrm>
          <a:custGeom>
            <a:avLst/>
            <a:gdLst/>
            <a:ahLst/>
            <a:cxnLst/>
            <a:rect l="l" t="t" r="r" b="b"/>
            <a:pathLst>
              <a:path w="4564856" h="4564856">
                <a:moveTo>
                  <a:pt x="0" y="0"/>
                </a:moveTo>
                <a:lnTo>
                  <a:pt x="4564857" y="0"/>
                </a:lnTo>
                <a:lnTo>
                  <a:pt x="4564857" y="4564857"/>
                </a:lnTo>
                <a:lnTo>
                  <a:pt x="0" y="4564857"/>
                </a:lnTo>
                <a:lnTo>
                  <a:pt x="0" y="0"/>
                </a:lnTo>
                <a:close/>
              </a:path>
            </a:pathLst>
          </a:custGeom>
          <a:blipFill>
            <a:blip r:embed="rId4"/>
            <a:stretch>
              <a:fillRect/>
            </a:stretch>
          </a:blipFill>
        </p:spPr>
      </p:sp>
      <p:grpSp>
        <p:nvGrpSpPr>
          <p:cNvPr id="15" name="Group 15"/>
          <p:cNvGrpSpPr/>
          <p:nvPr/>
        </p:nvGrpSpPr>
        <p:grpSpPr>
          <a:xfrm>
            <a:off x="6588026" y="5532984"/>
            <a:ext cx="718245" cy="718245"/>
            <a:chOff x="0" y="0"/>
            <a:chExt cx="957660" cy="957660"/>
          </a:xfrm>
        </p:grpSpPr>
        <p:sp>
          <p:nvSpPr>
            <p:cNvPr id="16" name="Freeform 16"/>
            <p:cNvSpPr/>
            <p:nvPr/>
          </p:nvSpPr>
          <p:spPr>
            <a:xfrm>
              <a:off x="6350" y="6350"/>
              <a:ext cx="944880" cy="944880"/>
            </a:xfrm>
            <a:custGeom>
              <a:avLst/>
              <a:gdLst/>
              <a:ahLst/>
              <a:cxnLst/>
              <a:rect l="l" t="t" r="r" b="b"/>
              <a:pathLst>
                <a:path w="944880" h="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CCEEFF"/>
            </a:solidFill>
          </p:spPr>
        </p:sp>
        <p:sp>
          <p:nvSpPr>
            <p:cNvPr id="17" name="Freeform 17"/>
            <p:cNvSpPr/>
            <p:nvPr/>
          </p:nvSpPr>
          <p:spPr>
            <a:xfrm>
              <a:off x="0" y="0"/>
              <a:ext cx="957580" cy="957707"/>
            </a:xfrm>
            <a:custGeom>
              <a:avLst/>
              <a:gdLst/>
              <a:ahLst/>
              <a:cxnLst/>
              <a:rect l="l" t="t" r="r" b="b"/>
              <a:pathLst>
                <a:path w="957580" h="957707">
                  <a:moveTo>
                    <a:pt x="0" y="478790"/>
                  </a:moveTo>
                  <a:cubicBezTo>
                    <a:pt x="0" y="214376"/>
                    <a:pt x="214376" y="0"/>
                    <a:pt x="478790" y="0"/>
                  </a:cubicBezTo>
                  <a:cubicBezTo>
                    <a:pt x="479425" y="0"/>
                    <a:pt x="480060" y="127"/>
                    <a:pt x="480695" y="254"/>
                  </a:cubicBezTo>
                  <a:lnTo>
                    <a:pt x="478790" y="6350"/>
                  </a:lnTo>
                  <a:lnTo>
                    <a:pt x="478790" y="0"/>
                  </a:lnTo>
                  <a:lnTo>
                    <a:pt x="478790" y="6350"/>
                  </a:lnTo>
                  <a:lnTo>
                    <a:pt x="478790" y="0"/>
                  </a:lnTo>
                  <a:cubicBezTo>
                    <a:pt x="743204" y="0"/>
                    <a:pt x="957580" y="214376"/>
                    <a:pt x="957580" y="478790"/>
                  </a:cubicBezTo>
                  <a:cubicBezTo>
                    <a:pt x="957580" y="480441"/>
                    <a:pt x="956945" y="482092"/>
                    <a:pt x="955675" y="483235"/>
                  </a:cubicBezTo>
                  <a:lnTo>
                    <a:pt x="951230" y="478790"/>
                  </a:lnTo>
                  <a:lnTo>
                    <a:pt x="957580" y="478790"/>
                  </a:lnTo>
                  <a:cubicBezTo>
                    <a:pt x="957580" y="743204"/>
                    <a:pt x="743204" y="957580"/>
                    <a:pt x="478790" y="957580"/>
                  </a:cubicBezTo>
                  <a:lnTo>
                    <a:pt x="478790" y="951230"/>
                  </a:lnTo>
                  <a:lnTo>
                    <a:pt x="478790" y="944880"/>
                  </a:lnTo>
                  <a:lnTo>
                    <a:pt x="478790" y="951230"/>
                  </a:lnTo>
                  <a:lnTo>
                    <a:pt x="478790" y="957580"/>
                  </a:lnTo>
                  <a:cubicBezTo>
                    <a:pt x="214376" y="957707"/>
                    <a:pt x="0" y="743331"/>
                    <a:pt x="0" y="478790"/>
                  </a:cubicBezTo>
                  <a:cubicBezTo>
                    <a:pt x="0" y="475234"/>
                    <a:pt x="2794" y="472440"/>
                    <a:pt x="6350" y="472440"/>
                  </a:cubicBezTo>
                  <a:lnTo>
                    <a:pt x="6350" y="478790"/>
                  </a:lnTo>
                  <a:lnTo>
                    <a:pt x="0" y="478790"/>
                  </a:lnTo>
                  <a:moveTo>
                    <a:pt x="12700" y="478790"/>
                  </a:moveTo>
                  <a:cubicBezTo>
                    <a:pt x="12700" y="482346"/>
                    <a:pt x="9906" y="485140"/>
                    <a:pt x="6350" y="485140"/>
                  </a:cubicBezTo>
                  <a:lnTo>
                    <a:pt x="6350" y="478790"/>
                  </a:lnTo>
                  <a:lnTo>
                    <a:pt x="12700" y="478790"/>
                  </a:lnTo>
                  <a:cubicBezTo>
                    <a:pt x="12700" y="736219"/>
                    <a:pt x="221361" y="944880"/>
                    <a:pt x="478790" y="944880"/>
                  </a:cubicBezTo>
                  <a:cubicBezTo>
                    <a:pt x="482346" y="944880"/>
                    <a:pt x="485140" y="947674"/>
                    <a:pt x="485140" y="951230"/>
                  </a:cubicBezTo>
                  <a:cubicBezTo>
                    <a:pt x="485140" y="954786"/>
                    <a:pt x="482346" y="957580"/>
                    <a:pt x="478790" y="957580"/>
                  </a:cubicBezTo>
                  <a:cubicBezTo>
                    <a:pt x="475234" y="957580"/>
                    <a:pt x="472440" y="954786"/>
                    <a:pt x="472440" y="951230"/>
                  </a:cubicBezTo>
                  <a:cubicBezTo>
                    <a:pt x="472440" y="947674"/>
                    <a:pt x="475234" y="944880"/>
                    <a:pt x="478790" y="944880"/>
                  </a:cubicBezTo>
                  <a:cubicBezTo>
                    <a:pt x="736219" y="944880"/>
                    <a:pt x="944880" y="736219"/>
                    <a:pt x="944880" y="478790"/>
                  </a:cubicBezTo>
                  <a:cubicBezTo>
                    <a:pt x="944880" y="477139"/>
                    <a:pt x="945515" y="475488"/>
                    <a:pt x="946785" y="474345"/>
                  </a:cubicBezTo>
                  <a:lnTo>
                    <a:pt x="951230" y="478790"/>
                  </a:lnTo>
                  <a:lnTo>
                    <a:pt x="944880" y="478790"/>
                  </a:lnTo>
                  <a:cubicBezTo>
                    <a:pt x="945007" y="221361"/>
                    <a:pt x="736219" y="12700"/>
                    <a:pt x="478790" y="12700"/>
                  </a:cubicBezTo>
                  <a:cubicBezTo>
                    <a:pt x="478155" y="12700"/>
                    <a:pt x="477520" y="12573"/>
                    <a:pt x="476885" y="12446"/>
                  </a:cubicBezTo>
                  <a:lnTo>
                    <a:pt x="478790" y="6350"/>
                  </a:lnTo>
                  <a:lnTo>
                    <a:pt x="478790" y="12700"/>
                  </a:lnTo>
                  <a:cubicBezTo>
                    <a:pt x="221361" y="12700"/>
                    <a:pt x="12700" y="221361"/>
                    <a:pt x="12700" y="478790"/>
                  </a:cubicBezTo>
                  <a:close/>
                </a:path>
              </a:pathLst>
            </a:custGeom>
            <a:solidFill>
              <a:srgbClr val="B2D4E5"/>
            </a:solidFill>
          </p:spPr>
        </p:sp>
      </p:grpSp>
      <p:sp>
        <p:nvSpPr>
          <p:cNvPr id="18" name="Freeform 18" descr="preencoded.png"/>
          <p:cNvSpPr/>
          <p:nvPr/>
        </p:nvSpPr>
        <p:spPr>
          <a:xfrm>
            <a:off x="6787604" y="5692676"/>
            <a:ext cx="318939" cy="398710"/>
          </a:xfrm>
          <a:custGeom>
            <a:avLst/>
            <a:gdLst/>
            <a:ahLst/>
            <a:cxnLst/>
            <a:rect l="l" t="t" r="r" b="b"/>
            <a:pathLst>
              <a:path w="318939" h="398710">
                <a:moveTo>
                  <a:pt x="0" y="0"/>
                </a:moveTo>
                <a:lnTo>
                  <a:pt x="318938" y="0"/>
                </a:lnTo>
                <a:lnTo>
                  <a:pt x="318938" y="398710"/>
                </a:lnTo>
                <a:lnTo>
                  <a:pt x="0" y="398710"/>
                </a:lnTo>
                <a:lnTo>
                  <a:pt x="0" y="0"/>
                </a:lnTo>
                <a:close/>
              </a:path>
            </a:pathLst>
          </a:custGeom>
          <a:blipFill>
            <a:blip r:embed="rId5"/>
            <a:stretch>
              <a:fillRect t="-904" b="-904"/>
            </a:stretch>
          </a:blipFill>
        </p:spPr>
      </p:sp>
      <p:grpSp>
        <p:nvGrpSpPr>
          <p:cNvPr id="19" name="Group 19"/>
          <p:cNvGrpSpPr/>
          <p:nvPr/>
        </p:nvGrpSpPr>
        <p:grpSpPr>
          <a:xfrm>
            <a:off x="11993464" y="4440436"/>
            <a:ext cx="3721299" cy="465087"/>
            <a:chOff x="0" y="0"/>
            <a:chExt cx="4961732" cy="620117"/>
          </a:xfrm>
        </p:grpSpPr>
        <p:sp>
          <p:nvSpPr>
            <p:cNvPr id="20" name="Freeform 20"/>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21" name="TextBox 21"/>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Quiz Generation</a:t>
              </a:r>
            </a:p>
          </p:txBody>
        </p:sp>
      </p:grpSp>
      <p:grpSp>
        <p:nvGrpSpPr>
          <p:cNvPr id="22" name="Group 22"/>
          <p:cNvGrpSpPr/>
          <p:nvPr/>
        </p:nvGrpSpPr>
        <p:grpSpPr>
          <a:xfrm>
            <a:off x="11993464" y="5075635"/>
            <a:ext cx="5302300" cy="2268141"/>
            <a:chOff x="0" y="0"/>
            <a:chExt cx="7069733" cy="3024188"/>
          </a:xfrm>
        </p:grpSpPr>
        <p:sp>
          <p:nvSpPr>
            <p:cNvPr id="23" name="Freeform 23"/>
            <p:cNvSpPr/>
            <p:nvPr/>
          </p:nvSpPr>
          <p:spPr>
            <a:xfrm>
              <a:off x="0" y="0"/>
              <a:ext cx="7069734" cy="3024188"/>
            </a:xfrm>
            <a:custGeom>
              <a:avLst/>
              <a:gdLst/>
              <a:ahLst/>
              <a:cxnLst/>
              <a:rect l="l" t="t" r="r" b="b"/>
              <a:pathLst>
                <a:path w="7069734" h="3024188">
                  <a:moveTo>
                    <a:pt x="0" y="0"/>
                  </a:moveTo>
                  <a:lnTo>
                    <a:pt x="7069734" y="0"/>
                  </a:lnTo>
                  <a:lnTo>
                    <a:pt x="7069734" y="3024188"/>
                  </a:lnTo>
                  <a:lnTo>
                    <a:pt x="0" y="3024188"/>
                  </a:lnTo>
                  <a:close/>
                </a:path>
              </a:pathLst>
            </a:custGeom>
            <a:solidFill>
              <a:srgbClr val="000000">
                <a:alpha val="0"/>
              </a:srgbClr>
            </a:solidFill>
          </p:spPr>
        </p:sp>
        <p:sp>
          <p:nvSpPr>
            <p:cNvPr id="24" name="TextBox 24"/>
            <p:cNvSpPr txBox="1"/>
            <p:nvPr/>
          </p:nvSpPr>
          <p:spPr>
            <a:xfrm>
              <a:off x="0" y="-85725"/>
              <a:ext cx="7069733" cy="310991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Automatically generates multiple-choice quizzes based on extracted clauses. Each quiz tests comprehension by offering the correct clause against distractors.</a:t>
              </a:r>
            </a:p>
          </p:txBody>
        </p:sp>
      </p:grpSp>
      <p:sp>
        <p:nvSpPr>
          <p:cNvPr id="25" name="Freeform 25" descr="preencoded.png"/>
          <p:cNvSpPr/>
          <p:nvPr/>
        </p:nvSpPr>
        <p:spPr>
          <a:xfrm>
            <a:off x="6861572" y="3609677"/>
            <a:ext cx="4564856" cy="4564856"/>
          </a:xfrm>
          <a:custGeom>
            <a:avLst/>
            <a:gdLst/>
            <a:ahLst/>
            <a:cxnLst/>
            <a:rect l="l" t="t" r="r" b="b"/>
            <a:pathLst>
              <a:path w="4564856" h="4564856">
                <a:moveTo>
                  <a:pt x="0" y="0"/>
                </a:moveTo>
                <a:lnTo>
                  <a:pt x="4564857" y="0"/>
                </a:lnTo>
                <a:lnTo>
                  <a:pt x="4564857" y="4564857"/>
                </a:lnTo>
                <a:lnTo>
                  <a:pt x="0" y="4564857"/>
                </a:lnTo>
                <a:lnTo>
                  <a:pt x="0" y="0"/>
                </a:lnTo>
                <a:close/>
              </a:path>
            </a:pathLst>
          </a:custGeom>
          <a:blipFill>
            <a:blip r:embed="rId6"/>
            <a:stretch>
              <a:fillRect/>
            </a:stretch>
          </a:blipFill>
        </p:spPr>
      </p:sp>
      <p:grpSp>
        <p:nvGrpSpPr>
          <p:cNvPr id="26" name="Group 26"/>
          <p:cNvGrpSpPr/>
          <p:nvPr/>
        </p:nvGrpSpPr>
        <p:grpSpPr>
          <a:xfrm>
            <a:off x="10981581" y="5532984"/>
            <a:ext cx="718245" cy="718245"/>
            <a:chOff x="0" y="0"/>
            <a:chExt cx="957660" cy="957660"/>
          </a:xfrm>
        </p:grpSpPr>
        <p:sp>
          <p:nvSpPr>
            <p:cNvPr id="27" name="Freeform 27"/>
            <p:cNvSpPr/>
            <p:nvPr/>
          </p:nvSpPr>
          <p:spPr>
            <a:xfrm>
              <a:off x="6350" y="6350"/>
              <a:ext cx="944880" cy="944880"/>
            </a:xfrm>
            <a:custGeom>
              <a:avLst/>
              <a:gdLst/>
              <a:ahLst/>
              <a:cxnLst/>
              <a:rect l="l" t="t" r="r" b="b"/>
              <a:pathLst>
                <a:path w="944880" h="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CCEEFF"/>
            </a:solidFill>
          </p:spPr>
        </p:sp>
        <p:sp>
          <p:nvSpPr>
            <p:cNvPr id="28" name="Freeform 28"/>
            <p:cNvSpPr/>
            <p:nvPr/>
          </p:nvSpPr>
          <p:spPr>
            <a:xfrm>
              <a:off x="0" y="0"/>
              <a:ext cx="957580" cy="957707"/>
            </a:xfrm>
            <a:custGeom>
              <a:avLst/>
              <a:gdLst/>
              <a:ahLst/>
              <a:cxnLst/>
              <a:rect l="l" t="t" r="r" b="b"/>
              <a:pathLst>
                <a:path w="957580" h="957707">
                  <a:moveTo>
                    <a:pt x="0" y="478790"/>
                  </a:moveTo>
                  <a:cubicBezTo>
                    <a:pt x="0" y="214376"/>
                    <a:pt x="214376" y="0"/>
                    <a:pt x="478790" y="0"/>
                  </a:cubicBezTo>
                  <a:cubicBezTo>
                    <a:pt x="479425" y="0"/>
                    <a:pt x="480060" y="127"/>
                    <a:pt x="480695" y="254"/>
                  </a:cubicBezTo>
                  <a:lnTo>
                    <a:pt x="478790" y="6350"/>
                  </a:lnTo>
                  <a:lnTo>
                    <a:pt x="478790" y="0"/>
                  </a:lnTo>
                  <a:lnTo>
                    <a:pt x="478790" y="6350"/>
                  </a:lnTo>
                  <a:lnTo>
                    <a:pt x="478790" y="0"/>
                  </a:lnTo>
                  <a:cubicBezTo>
                    <a:pt x="743204" y="0"/>
                    <a:pt x="957580" y="214376"/>
                    <a:pt x="957580" y="478790"/>
                  </a:cubicBezTo>
                  <a:cubicBezTo>
                    <a:pt x="957580" y="480441"/>
                    <a:pt x="956945" y="482092"/>
                    <a:pt x="955675" y="483235"/>
                  </a:cubicBezTo>
                  <a:lnTo>
                    <a:pt x="951230" y="478790"/>
                  </a:lnTo>
                  <a:lnTo>
                    <a:pt x="957580" y="478790"/>
                  </a:lnTo>
                  <a:cubicBezTo>
                    <a:pt x="957580" y="743204"/>
                    <a:pt x="743204" y="957580"/>
                    <a:pt x="478790" y="957580"/>
                  </a:cubicBezTo>
                  <a:lnTo>
                    <a:pt x="478790" y="951230"/>
                  </a:lnTo>
                  <a:lnTo>
                    <a:pt x="478790" y="944880"/>
                  </a:lnTo>
                  <a:lnTo>
                    <a:pt x="478790" y="951230"/>
                  </a:lnTo>
                  <a:lnTo>
                    <a:pt x="478790" y="957580"/>
                  </a:lnTo>
                  <a:cubicBezTo>
                    <a:pt x="214376" y="957707"/>
                    <a:pt x="0" y="743331"/>
                    <a:pt x="0" y="478790"/>
                  </a:cubicBezTo>
                  <a:cubicBezTo>
                    <a:pt x="0" y="475234"/>
                    <a:pt x="2794" y="472440"/>
                    <a:pt x="6350" y="472440"/>
                  </a:cubicBezTo>
                  <a:lnTo>
                    <a:pt x="6350" y="478790"/>
                  </a:lnTo>
                  <a:lnTo>
                    <a:pt x="0" y="478790"/>
                  </a:lnTo>
                  <a:moveTo>
                    <a:pt x="12700" y="478790"/>
                  </a:moveTo>
                  <a:cubicBezTo>
                    <a:pt x="12700" y="482346"/>
                    <a:pt x="9906" y="485140"/>
                    <a:pt x="6350" y="485140"/>
                  </a:cubicBezTo>
                  <a:lnTo>
                    <a:pt x="6350" y="478790"/>
                  </a:lnTo>
                  <a:lnTo>
                    <a:pt x="12700" y="478790"/>
                  </a:lnTo>
                  <a:cubicBezTo>
                    <a:pt x="12700" y="736219"/>
                    <a:pt x="221361" y="944880"/>
                    <a:pt x="478790" y="944880"/>
                  </a:cubicBezTo>
                  <a:cubicBezTo>
                    <a:pt x="482346" y="944880"/>
                    <a:pt x="485140" y="947674"/>
                    <a:pt x="485140" y="951230"/>
                  </a:cubicBezTo>
                  <a:cubicBezTo>
                    <a:pt x="485140" y="954786"/>
                    <a:pt x="482346" y="957580"/>
                    <a:pt x="478790" y="957580"/>
                  </a:cubicBezTo>
                  <a:cubicBezTo>
                    <a:pt x="475234" y="957580"/>
                    <a:pt x="472440" y="954786"/>
                    <a:pt x="472440" y="951230"/>
                  </a:cubicBezTo>
                  <a:cubicBezTo>
                    <a:pt x="472440" y="947674"/>
                    <a:pt x="475234" y="944880"/>
                    <a:pt x="478790" y="944880"/>
                  </a:cubicBezTo>
                  <a:cubicBezTo>
                    <a:pt x="736219" y="944880"/>
                    <a:pt x="944880" y="736219"/>
                    <a:pt x="944880" y="478790"/>
                  </a:cubicBezTo>
                  <a:cubicBezTo>
                    <a:pt x="944880" y="477139"/>
                    <a:pt x="945515" y="475488"/>
                    <a:pt x="946785" y="474345"/>
                  </a:cubicBezTo>
                  <a:lnTo>
                    <a:pt x="951230" y="478790"/>
                  </a:lnTo>
                  <a:lnTo>
                    <a:pt x="944880" y="478790"/>
                  </a:lnTo>
                  <a:cubicBezTo>
                    <a:pt x="945007" y="221361"/>
                    <a:pt x="736219" y="12700"/>
                    <a:pt x="478790" y="12700"/>
                  </a:cubicBezTo>
                  <a:cubicBezTo>
                    <a:pt x="478155" y="12700"/>
                    <a:pt x="477520" y="12573"/>
                    <a:pt x="476885" y="12446"/>
                  </a:cubicBezTo>
                  <a:lnTo>
                    <a:pt x="478790" y="6350"/>
                  </a:lnTo>
                  <a:lnTo>
                    <a:pt x="478790" y="12700"/>
                  </a:lnTo>
                  <a:cubicBezTo>
                    <a:pt x="221361" y="12700"/>
                    <a:pt x="12700" y="221361"/>
                    <a:pt x="12700" y="478790"/>
                  </a:cubicBezTo>
                  <a:close/>
                </a:path>
              </a:pathLst>
            </a:custGeom>
            <a:solidFill>
              <a:srgbClr val="B2D4E5"/>
            </a:solidFill>
          </p:spPr>
        </p:sp>
      </p:grpSp>
      <p:sp>
        <p:nvSpPr>
          <p:cNvPr id="29" name="Freeform 29" descr="preencoded.png"/>
          <p:cNvSpPr/>
          <p:nvPr/>
        </p:nvSpPr>
        <p:spPr>
          <a:xfrm>
            <a:off x="11181160" y="5692676"/>
            <a:ext cx="318939" cy="398710"/>
          </a:xfrm>
          <a:custGeom>
            <a:avLst/>
            <a:gdLst/>
            <a:ahLst/>
            <a:cxnLst/>
            <a:rect l="l" t="t" r="r" b="b"/>
            <a:pathLst>
              <a:path w="318939" h="398710">
                <a:moveTo>
                  <a:pt x="0" y="0"/>
                </a:moveTo>
                <a:lnTo>
                  <a:pt x="318939" y="0"/>
                </a:lnTo>
                <a:lnTo>
                  <a:pt x="318939" y="398710"/>
                </a:lnTo>
                <a:lnTo>
                  <a:pt x="0" y="398710"/>
                </a:lnTo>
                <a:lnTo>
                  <a:pt x="0" y="0"/>
                </a:lnTo>
                <a:close/>
              </a:path>
            </a:pathLst>
          </a:custGeom>
          <a:blipFill>
            <a:blip r:embed="rId7"/>
            <a:stretch>
              <a:fillRect t="-904" b="-904"/>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18288000" cy="3544044"/>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4"/>
            <a:stretch>
              <a:fillRect l="-10" r="-10"/>
            </a:stretch>
          </a:blipFill>
        </p:spPr>
      </p:sp>
      <p:grpSp>
        <p:nvGrpSpPr>
          <p:cNvPr id="6" name="Group 6"/>
          <p:cNvGrpSpPr/>
          <p:nvPr/>
        </p:nvGrpSpPr>
        <p:grpSpPr>
          <a:xfrm>
            <a:off x="992238" y="4719786"/>
            <a:ext cx="12392917" cy="930325"/>
            <a:chOff x="0" y="0"/>
            <a:chExt cx="16523890" cy="1240433"/>
          </a:xfrm>
        </p:grpSpPr>
        <p:sp>
          <p:nvSpPr>
            <p:cNvPr id="7" name="Freeform 7"/>
            <p:cNvSpPr/>
            <p:nvPr/>
          </p:nvSpPr>
          <p:spPr>
            <a:xfrm>
              <a:off x="0" y="0"/>
              <a:ext cx="16523891" cy="1240433"/>
            </a:xfrm>
            <a:custGeom>
              <a:avLst/>
              <a:gdLst/>
              <a:ahLst/>
              <a:cxnLst/>
              <a:rect l="l" t="t" r="r" b="b"/>
              <a:pathLst>
                <a:path w="16523891" h="1240433">
                  <a:moveTo>
                    <a:pt x="0" y="0"/>
                  </a:moveTo>
                  <a:lnTo>
                    <a:pt x="16523891" y="0"/>
                  </a:lnTo>
                  <a:lnTo>
                    <a:pt x="16523891" y="1240433"/>
                  </a:lnTo>
                  <a:lnTo>
                    <a:pt x="0" y="1240433"/>
                  </a:lnTo>
                  <a:close/>
                </a:path>
              </a:pathLst>
            </a:custGeom>
            <a:solidFill>
              <a:srgbClr val="000000">
                <a:alpha val="0"/>
              </a:srgbClr>
            </a:solidFill>
          </p:spPr>
        </p:sp>
        <p:sp>
          <p:nvSpPr>
            <p:cNvPr id="8" name="TextBox 8"/>
            <p:cNvSpPr txBox="1"/>
            <p:nvPr/>
          </p:nvSpPr>
          <p:spPr>
            <a:xfrm>
              <a:off x="0" y="-47625"/>
              <a:ext cx="16523890"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Cloud Integration and User Progress</a:t>
              </a:r>
            </a:p>
          </p:txBody>
        </p:sp>
      </p:grpSp>
      <p:grpSp>
        <p:nvGrpSpPr>
          <p:cNvPr id="9" name="Group 9"/>
          <p:cNvGrpSpPr/>
          <p:nvPr/>
        </p:nvGrpSpPr>
        <p:grpSpPr>
          <a:xfrm>
            <a:off x="987475" y="6070550"/>
            <a:ext cx="8019604" cy="3045321"/>
            <a:chOff x="0" y="0"/>
            <a:chExt cx="10692805" cy="4060428"/>
          </a:xfrm>
        </p:grpSpPr>
        <p:sp>
          <p:nvSpPr>
            <p:cNvPr id="10" name="Freeform 10"/>
            <p:cNvSpPr/>
            <p:nvPr/>
          </p:nvSpPr>
          <p:spPr>
            <a:xfrm>
              <a:off x="6350" y="6350"/>
              <a:ext cx="10680192" cy="4047744"/>
            </a:xfrm>
            <a:custGeom>
              <a:avLst/>
              <a:gdLst/>
              <a:ahLst/>
              <a:cxnLst/>
              <a:rect l="l" t="t" r="r" b="b"/>
              <a:pathLst>
                <a:path w="10680192" h="4047744">
                  <a:moveTo>
                    <a:pt x="0" y="158750"/>
                  </a:moveTo>
                  <a:cubicBezTo>
                    <a:pt x="0" y="71120"/>
                    <a:pt x="71247" y="0"/>
                    <a:pt x="159131" y="0"/>
                  </a:cubicBezTo>
                  <a:lnTo>
                    <a:pt x="10521062" y="0"/>
                  </a:lnTo>
                  <a:cubicBezTo>
                    <a:pt x="10608945" y="0"/>
                    <a:pt x="10680192" y="71120"/>
                    <a:pt x="10680192" y="158750"/>
                  </a:cubicBezTo>
                  <a:lnTo>
                    <a:pt x="10680192" y="3888994"/>
                  </a:lnTo>
                  <a:cubicBezTo>
                    <a:pt x="10680192" y="3976751"/>
                    <a:pt x="10608945" y="4047744"/>
                    <a:pt x="10521062" y="4047744"/>
                  </a:cubicBezTo>
                  <a:lnTo>
                    <a:pt x="159131" y="4047744"/>
                  </a:lnTo>
                  <a:cubicBezTo>
                    <a:pt x="71247" y="4047744"/>
                    <a:pt x="0" y="3976624"/>
                    <a:pt x="0" y="3888994"/>
                  </a:cubicBezTo>
                  <a:close/>
                </a:path>
              </a:pathLst>
            </a:custGeom>
            <a:solidFill>
              <a:srgbClr val="CCEEFF"/>
            </a:solidFill>
          </p:spPr>
        </p:sp>
        <p:sp>
          <p:nvSpPr>
            <p:cNvPr id="11" name="Freeform 11"/>
            <p:cNvSpPr/>
            <p:nvPr/>
          </p:nvSpPr>
          <p:spPr>
            <a:xfrm>
              <a:off x="0" y="0"/>
              <a:ext cx="10692892" cy="4060444"/>
            </a:xfrm>
            <a:custGeom>
              <a:avLst/>
              <a:gdLst/>
              <a:ahLst/>
              <a:cxnLst/>
              <a:rect l="l" t="t" r="r" b="b"/>
              <a:pathLst>
                <a:path w="10692892" h="4060444">
                  <a:moveTo>
                    <a:pt x="0" y="165100"/>
                  </a:moveTo>
                  <a:cubicBezTo>
                    <a:pt x="0" y="73914"/>
                    <a:pt x="74041" y="0"/>
                    <a:pt x="165481" y="0"/>
                  </a:cubicBezTo>
                  <a:lnTo>
                    <a:pt x="10527412" y="0"/>
                  </a:lnTo>
                  <a:lnTo>
                    <a:pt x="10527412" y="6350"/>
                  </a:lnTo>
                  <a:lnTo>
                    <a:pt x="10527412" y="0"/>
                  </a:lnTo>
                  <a:cubicBezTo>
                    <a:pt x="10618724" y="0"/>
                    <a:pt x="10692892" y="73914"/>
                    <a:pt x="10692892" y="165100"/>
                  </a:cubicBezTo>
                  <a:lnTo>
                    <a:pt x="10686542" y="165100"/>
                  </a:lnTo>
                  <a:lnTo>
                    <a:pt x="10692892" y="165100"/>
                  </a:lnTo>
                  <a:lnTo>
                    <a:pt x="10692892" y="3895344"/>
                  </a:lnTo>
                  <a:lnTo>
                    <a:pt x="10686542" y="3895344"/>
                  </a:lnTo>
                  <a:lnTo>
                    <a:pt x="10692892" y="3895344"/>
                  </a:lnTo>
                  <a:cubicBezTo>
                    <a:pt x="10692892" y="3986530"/>
                    <a:pt x="10618851" y="4060444"/>
                    <a:pt x="10527412" y="4060444"/>
                  </a:cubicBezTo>
                  <a:lnTo>
                    <a:pt x="10527412" y="4054094"/>
                  </a:lnTo>
                  <a:lnTo>
                    <a:pt x="10527412" y="4060444"/>
                  </a:lnTo>
                  <a:lnTo>
                    <a:pt x="165481" y="4060444"/>
                  </a:lnTo>
                  <a:lnTo>
                    <a:pt x="165481" y="4054094"/>
                  </a:lnTo>
                  <a:lnTo>
                    <a:pt x="165481" y="4060444"/>
                  </a:lnTo>
                  <a:cubicBezTo>
                    <a:pt x="74168" y="4060444"/>
                    <a:pt x="0" y="3986530"/>
                    <a:pt x="0" y="3895344"/>
                  </a:cubicBezTo>
                  <a:lnTo>
                    <a:pt x="0" y="165100"/>
                  </a:lnTo>
                  <a:lnTo>
                    <a:pt x="6350" y="165100"/>
                  </a:lnTo>
                  <a:lnTo>
                    <a:pt x="0" y="165100"/>
                  </a:lnTo>
                  <a:moveTo>
                    <a:pt x="12700" y="165100"/>
                  </a:moveTo>
                  <a:lnTo>
                    <a:pt x="12700" y="3895344"/>
                  </a:lnTo>
                  <a:lnTo>
                    <a:pt x="6350" y="3895344"/>
                  </a:lnTo>
                  <a:lnTo>
                    <a:pt x="12700" y="3895344"/>
                  </a:lnTo>
                  <a:cubicBezTo>
                    <a:pt x="12700" y="3979545"/>
                    <a:pt x="81026" y="4047744"/>
                    <a:pt x="165481" y="4047744"/>
                  </a:cubicBezTo>
                  <a:lnTo>
                    <a:pt x="10527412" y="4047744"/>
                  </a:lnTo>
                  <a:cubicBezTo>
                    <a:pt x="10611739" y="4047744"/>
                    <a:pt x="10680192" y="3979545"/>
                    <a:pt x="10680192" y="3895344"/>
                  </a:cubicBezTo>
                  <a:lnTo>
                    <a:pt x="10680192" y="165100"/>
                  </a:lnTo>
                  <a:cubicBezTo>
                    <a:pt x="10680192" y="80899"/>
                    <a:pt x="10611866" y="12700"/>
                    <a:pt x="10527412" y="12700"/>
                  </a:cubicBezTo>
                  <a:lnTo>
                    <a:pt x="165481" y="12700"/>
                  </a:lnTo>
                  <a:lnTo>
                    <a:pt x="165481" y="6350"/>
                  </a:lnTo>
                  <a:lnTo>
                    <a:pt x="165481" y="12700"/>
                  </a:lnTo>
                  <a:cubicBezTo>
                    <a:pt x="81026" y="12700"/>
                    <a:pt x="12700" y="80899"/>
                    <a:pt x="12700" y="165100"/>
                  </a:cubicBezTo>
                  <a:close/>
                </a:path>
              </a:pathLst>
            </a:custGeom>
            <a:solidFill>
              <a:srgbClr val="B2D4E5"/>
            </a:solidFill>
          </p:spPr>
        </p:sp>
      </p:grpSp>
      <p:grpSp>
        <p:nvGrpSpPr>
          <p:cNvPr id="12" name="Group 12"/>
          <p:cNvGrpSpPr/>
          <p:nvPr/>
        </p:nvGrpSpPr>
        <p:grpSpPr>
          <a:xfrm>
            <a:off x="1285280" y="6368355"/>
            <a:ext cx="3721299" cy="465088"/>
            <a:chOff x="0" y="0"/>
            <a:chExt cx="4961732" cy="620117"/>
          </a:xfrm>
        </p:grpSpPr>
        <p:sp>
          <p:nvSpPr>
            <p:cNvPr id="13" name="Freeform 13"/>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4" name="TextBox 14"/>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Data Storage</a:t>
              </a:r>
            </a:p>
          </p:txBody>
        </p:sp>
      </p:grpSp>
      <p:grpSp>
        <p:nvGrpSpPr>
          <p:cNvPr id="15" name="Group 15"/>
          <p:cNvGrpSpPr/>
          <p:nvPr/>
        </p:nvGrpSpPr>
        <p:grpSpPr>
          <a:xfrm>
            <a:off x="1285280" y="7003554"/>
            <a:ext cx="7423994" cy="1360885"/>
            <a:chOff x="0" y="0"/>
            <a:chExt cx="9898658" cy="1814513"/>
          </a:xfrm>
        </p:grpSpPr>
        <p:sp>
          <p:nvSpPr>
            <p:cNvPr id="16" name="Freeform 16"/>
            <p:cNvSpPr/>
            <p:nvPr/>
          </p:nvSpPr>
          <p:spPr>
            <a:xfrm>
              <a:off x="0" y="0"/>
              <a:ext cx="9898659" cy="1814513"/>
            </a:xfrm>
            <a:custGeom>
              <a:avLst/>
              <a:gdLst/>
              <a:ahLst/>
              <a:cxnLst/>
              <a:rect l="l" t="t" r="r" b="b"/>
              <a:pathLst>
                <a:path w="9898659" h="1814513">
                  <a:moveTo>
                    <a:pt x="0" y="0"/>
                  </a:moveTo>
                  <a:lnTo>
                    <a:pt x="9898659" y="0"/>
                  </a:lnTo>
                  <a:lnTo>
                    <a:pt x="9898659" y="1814513"/>
                  </a:lnTo>
                  <a:lnTo>
                    <a:pt x="0" y="1814513"/>
                  </a:lnTo>
                  <a:close/>
                </a:path>
              </a:pathLst>
            </a:custGeom>
            <a:solidFill>
              <a:srgbClr val="000000">
                <a:alpha val="0"/>
              </a:srgbClr>
            </a:solidFill>
          </p:spPr>
        </p:sp>
        <p:sp>
          <p:nvSpPr>
            <p:cNvPr id="17" name="TextBox 17"/>
            <p:cNvSpPr txBox="1"/>
            <p:nvPr/>
          </p:nvSpPr>
          <p:spPr>
            <a:xfrm>
              <a:off x="0" y="-85725"/>
              <a:ext cx="9898658" cy="1900238"/>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Uses Firebase Firestore to securely store document scans, user activities, quizzes, and XP, ensuring data persistence and accessibility.</a:t>
              </a:r>
            </a:p>
          </p:txBody>
        </p:sp>
      </p:grpSp>
      <p:grpSp>
        <p:nvGrpSpPr>
          <p:cNvPr id="18" name="Group 18"/>
          <p:cNvGrpSpPr/>
          <p:nvPr/>
        </p:nvGrpSpPr>
        <p:grpSpPr>
          <a:xfrm>
            <a:off x="9281071" y="6070550"/>
            <a:ext cx="8019604" cy="3045321"/>
            <a:chOff x="0" y="0"/>
            <a:chExt cx="10692805" cy="4060428"/>
          </a:xfrm>
        </p:grpSpPr>
        <p:sp>
          <p:nvSpPr>
            <p:cNvPr id="19" name="Freeform 19"/>
            <p:cNvSpPr/>
            <p:nvPr/>
          </p:nvSpPr>
          <p:spPr>
            <a:xfrm>
              <a:off x="6350" y="6350"/>
              <a:ext cx="10680192" cy="4047744"/>
            </a:xfrm>
            <a:custGeom>
              <a:avLst/>
              <a:gdLst/>
              <a:ahLst/>
              <a:cxnLst/>
              <a:rect l="l" t="t" r="r" b="b"/>
              <a:pathLst>
                <a:path w="10680192" h="4047744">
                  <a:moveTo>
                    <a:pt x="0" y="158750"/>
                  </a:moveTo>
                  <a:cubicBezTo>
                    <a:pt x="0" y="71120"/>
                    <a:pt x="71247" y="0"/>
                    <a:pt x="159131" y="0"/>
                  </a:cubicBezTo>
                  <a:lnTo>
                    <a:pt x="10521062" y="0"/>
                  </a:lnTo>
                  <a:cubicBezTo>
                    <a:pt x="10608945" y="0"/>
                    <a:pt x="10680192" y="71120"/>
                    <a:pt x="10680192" y="158750"/>
                  </a:cubicBezTo>
                  <a:lnTo>
                    <a:pt x="10680192" y="3888994"/>
                  </a:lnTo>
                  <a:cubicBezTo>
                    <a:pt x="10680192" y="3976751"/>
                    <a:pt x="10608945" y="4047744"/>
                    <a:pt x="10521062" y="4047744"/>
                  </a:cubicBezTo>
                  <a:lnTo>
                    <a:pt x="159131" y="4047744"/>
                  </a:lnTo>
                  <a:cubicBezTo>
                    <a:pt x="71247" y="4047744"/>
                    <a:pt x="0" y="3976624"/>
                    <a:pt x="0" y="3888994"/>
                  </a:cubicBezTo>
                  <a:close/>
                </a:path>
              </a:pathLst>
            </a:custGeom>
            <a:solidFill>
              <a:srgbClr val="CCEEFF"/>
            </a:solidFill>
          </p:spPr>
        </p:sp>
        <p:sp>
          <p:nvSpPr>
            <p:cNvPr id="20" name="Freeform 20"/>
            <p:cNvSpPr/>
            <p:nvPr/>
          </p:nvSpPr>
          <p:spPr>
            <a:xfrm>
              <a:off x="0" y="0"/>
              <a:ext cx="10692892" cy="4060444"/>
            </a:xfrm>
            <a:custGeom>
              <a:avLst/>
              <a:gdLst/>
              <a:ahLst/>
              <a:cxnLst/>
              <a:rect l="l" t="t" r="r" b="b"/>
              <a:pathLst>
                <a:path w="10692892" h="4060444">
                  <a:moveTo>
                    <a:pt x="0" y="165100"/>
                  </a:moveTo>
                  <a:cubicBezTo>
                    <a:pt x="0" y="73914"/>
                    <a:pt x="74041" y="0"/>
                    <a:pt x="165481" y="0"/>
                  </a:cubicBezTo>
                  <a:lnTo>
                    <a:pt x="10527412" y="0"/>
                  </a:lnTo>
                  <a:lnTo>
                    <a:pt x="10527412" y="6350"/>
                  </a:lnTo>
                  <a:lnTo>
                    <a:pt x="10527412" y="0"/>
                  </a:lnTo>
                  <a:cubicBezTo>
                    <a:pt x="10618724" y="0"/>
                    <a:pt x="10692892" y="73914"/>
                    <a:pt x="10692892" y="165100"/>
                  </a:cubicBezTo>
                  <a:lnTo>
                    <a:pt x="10686542" y="165100"/>
                  </a:lnTo>
                  <a:lnTo>
                    <a:pt x="10692892" y="165100"/>
                  </a:lnTo>
                  <a:lnTo>
                    <a:pt x="10692892" y="3895344"/>
                  </a:lnTo>
                  <a:lnTo>
                    <a:pt x="10686542" y="3895344"/>
                  </a:lnTo>
                  <a:lnTo>
                    <a:pt x="10692892" y="3895344"/>
                  </a:lnTo>
                  <a:cubicBezTo>
                    <a:pt x="10692892" y="3986530"/>
                    <a:pt x="10618851" y="4060444"/>
                    <a:pt x="10527412" y="4060444"/>
                  </a:cubicBezTo>
                  <a:lnTo>
                    <a:pt x="10527412" y="4054094"/>
                  </a:lnTo>
                  <a:lnTo>
                    <a:pt x="10527412" y="4060444"/>
                  </a:lnTo>
                  <a:lnTo>
                    <a:pt x="165481" y="4060444"/>
                  </a:lnTo>
                  <a:lnTo>
                    <a:pt x="165481" y="4054094"/>
                  </a:lnTo>
                  <a:lnTo>
                    <a:pt x="165481" y="4060444"/>
                  </a:lnTo>
                  <a:cubicBezTo>
                    <a:pt x="74168" y="4060444"/>
                    <a:pt x="0" y="3986530"/>
                    <a:pt x="0" y="3895344"/>
                  </a:cubicBezTo>
                  <a:lnTo>
                    <a:pt x="0" y="165100"/>
                  </a:lnTo>
                  <a:lnTo>
                    <a:pt x="6350" y="165100"/>
                  </a:lnTo>
                  <a:lnTo>
                    <a:pt x="0" y="165100"/>
                  </a:lnTo>
                  <a:moveTo>
                    <a:pt x="12700" y="165100"/>
                  </a:moveTo>
                  <a:lnTo>
                    <a:pt x="12700" y="3895344"/>
                  </a:lnTo>
                  <a:lnTo>
                    <a:pt x="6350" y="3895344"/>
                  </a:lnTo>
                  <a:lnTo>
                    <a:pt x="12700" y="3895344"/>
                  </a:lnTo>
                  <a:cubicBezTo>
                    <a:pt x="12700" y="3979545"/>
                    <a:pt x="81026" y="4047744"/>
                    <a:pt x="165481" y="4047744"/>
                  </a:cubicBezTo>
                  <a:lnTo>
                    <a:pt x="10527412" y="4047744"/>
                  </a:lnTo>
                  <a:cubicBezTo>
                    <a:pt x="10611739" y="4047744"/>
                    <a:pt x="10680192" y="3979545"/>
                    <a:pt x="10680192" y="3895344"/>
                  </a:cubicBezTo>
                  <a:lnTo>
                    <a:pt x="10680192" y="165100"/>
                  </a:lnTo>
                  <a:cubicBezTo>
                    <a:pt x="10680192" y="80899"/>
                    <a:pt x="10611866" y="12700"/>
                    <a:pt x="10527412" y="12700"/>
                  </a:cubicBezTo>
                  <a:lnTo>
                    <a:pt x="165481" y="12700"/>
                  </a:lnTo>
                  <a:lnTo>
                    <a:pt x="165481" y="6350"/>
                  </a:lnTo>
                  <a:lnTo>
                    <a:pt x="165481" y="12700"/>
                  </a:lnTo>
                  <a:cubicBezTo>
                    <a:pt x="81026" y="12700"/>
                    <a:pt x="12700" y="80899"/>
                    <a:pt x="12700" y="165100"/>
                  </a:cubicBezTo>
                  <a:close/>
                </a:path>
              </a:pathLst>
            </a:custGeom>
            <a:solidFill>
              <a:srgbClr val="B2D4E5"/>
            </a:solidFill>
          </p:spPr>
        </p:sp>
      </p:grpSp>
      <p:grpSp>
        <p:nvGrpSpPr>
          <p:cNvPr id="21" name="Group 21"/>
          <p:cNvGrpSpPr/>
          <p:nvPr/>
        </p:nvGrpSpPr>
        <p:grpSpPr>
          <a:xfrm>
            <a:off x="9578876" y="6368355"/>
            <a:ext cx="3721299" cy="465088"/>
            <a:chOff x="0" y="0"/>
            <a:chExt cx="4961732" cy="620117"/>
          </a:xfrm>
        </p:grpSpPr>
        <p:sp>
          <p:nvSpPr>
            <p:cNvPr id="22" name="Freeform 22"/>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23" name="TextBox 23"/>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Progress Tracking</a:t>
              </a:r>
            </a:p>
          </p:txBody>
        </p:sp>
      </p:grpSp>
      <p:grpSp>
        <p:nvGrpSpPr>
          <p:cNvPr id="24" name="Group 24"/>
          <p:cNvGrpSpPr/>
          <p:nvPr/>
        </p:nvGrpSpPr>
        <p:grpSpPr>
          <a:xfrm>
            <a:off x="9578876" y="7003554"/>
            <a:ext cx="7423994" cy="1814512"/>
            <a:chOff x="0" y="0"/>
            <a:chExt cx="9898658" cy="2419350"/>
          </a:xfrm>
        </p:grpSpPr>
        <p:sp>
          <p:nvSpPr>
            <p:cNvPr id="25" name="Freeform 25"/>
            <p:cNvSpPr/>
            <p:nvPr/>
          </p:nvSpPr>
          <p:spPr>
            <a:xfrm>
              <a:off x="0" y="0"/>
              <a:ext cx="9898659" cy="2419350"/>
            </a:xfrm>
            <a:custGeom>
              <a:avLst/>
              <a:gdLst/>
              <a:ahLst/>
              <a:cxnLst/>
              <a:rect l="l" t="t" r="r" b="b"/>
              <a:pathLst>
                <a:path w="9898659" h="2419350">
                  <a:moveTo>
                    <a:pt x="0" y="0"/>
                  </a:moveTo>
                  <a:lnTo>
                    <a:pt x="9898659" y="0"/>
                  </a:lnTo>
                  <a:lnTo>
                    <a:pt x="9898659" y="2419350"/>
                  </a:lnTo>
                  <a:lnTo>
                    <a:pt x="0" y="2419350"/>
                  </a:lnTo>
                  <a:close/>
                </a:path>
              </a:pathLst>
            </a:custGeom>
            <a:solidFill>
              <a:srgbClr val="000000">
                <a:alpha val="0"/>
              </a:srgbClr>
            </a:solidFill>
          </p:spPr>
        </p:sp>
        <p:sp>
          <p:nvSpPr>
            <p:cNvPr id="26" name="TextBox 26"/>
            <p:cNvSpPr txBox="1"/>
            <p:nvPr/>
          </p:nvSpPr>
          <p:spPr>
            <a:xfrm>
              <a:off x="0" y="-85725"/>
              <a:ext cx="9898658" cy="2505075"/>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User progress is tracked and rewarded. The XP system incentivizes learning by awarding points for completed scans and quizzes, encouraging continuous engagement.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964555" y="977354"/>
            <a:ext cx="9500890" cy="1808560"/>
            <a:chOff x="0" y="0"/>
            <a:chExt cx="12667853" cy="2411413"/>
          </a:xfrm>
        </p:grpSpPr>
        <p:sp>
          <p:nvSpPr>
            <p:cNvPr id="8" name="Freeform 8"/>
            <p:cNvSpPr/>
            <p:nvPr/>
          </p:nvSpPr>
          <p:spPr>
            <a:xfrm>
              <a:off x="0" y="0"/>
              <a:ext cx="12667853" cy="2411413"/>
            </a:xfrm>
            <a:custGeom>
              <a:avLst/>
              <a:gdLst/>
              <a:ahLst/>
              <a:cxnLst/>
              <a:rect l="l" t="t" r="r" b="b"/>
              <a:pathLst>
                <a:path w="12667853" h="2411413">
                  <a:moveTo>
                    <a:pt x="0" y="0"/>
                  </a:moveTo>
                  <a:lnTo>
                    <a:pt x="12667853" y="0"/>
                  </a:lnTo>
                  <a:lnTo>
                    <a:pt x="12667853" y="2411413"/>
                  </a:lnTo>
                  <a:lnTo>
                    <a:pt x="0" y="2411413"/>
                  </a:lnTo>
                  <a:close/>
                </a:path>
              </a:pathLst>
            </a:custGeom>
            <a:solidFill>
              <a:srgbClr val="000000">
                <a:alpha val="0"/>
              </a:srgbClr>
            </a:solidFill>
          </p:spPr>
        </p:sp>
        <p:sp>
          <p:nvSpPr>
            <p:cNvPr id="9" name="TextBox 9"/>
            <p:cNvSpPr txBox="1"/>
            <p:nvPr/>
          </p:nvSpPr>
          <p:spPr>
            <a:xfrm>
              <a:off x="0" y="-28575"/>
              <a:ext cx="12667853" cy="2439988"/>
            </a:xfrm>
            <a:prstGeom prst="rect">
              <a:avLst/>
            </a:prstGeom>
          </p:spPr>
          <p:txBody>
            <a:bodyPr lIns="0" tIns="0" rIns="0" bIns="0" rtlCol="0" anchor="t"/>
            <a:lstStyle/>
            <a:p>
              <a:pPr algn="l">
                <a:lnSpc>
                  <a:spcPts val="7062"/>
                </a:lnSpc>
              </a:pPr>
              <a:r>
                <a:rPr lang="en-US" sz="5687">
                  <a:solidFill>
                    <a:srgbClr val="000000"/>
                  </a:solidFill>
                  <a:latin typeface="Petrona"/>
                  <a:ea typeface="Petrona"/>
                  <a:cs typeface="Petrona"/>
                  <a:sym typeface="Petrona"/>
                </a:rPr>
                <a:t>Dashboard and Gamification Elements</a:t>
              </a:r>
            </a:p>
          </p:txBody>
        </p:sp>
      </p:grpSp>
      <p:grpSp>
        <p:nvGrpSpPr>
          <p:cNvPr id="10" name="Group 10"/>
          <p:cNvGrpSpPr/>
          <p:nvPr/>
        </p:nvGrpSpPr>
        <p:grpSpPr>
          <a:xfrm>
            <a:off x="959792" y="3504456"/>
            <a:ext cx="629542" cy="629543"/>
            <a:chOff x="0" y="0"/>
            <a:chExt cx="839390" cy="839390"/>
          </a:xfrm>
        </p:grpSpPr>
        <p:sp>
          <p:nvSpPr>
            <p:cNvPr id="11" name="Freeform 11"/>
            <p:cNvSpPr/>
            <p:nvPr/>
          </p:nvSpPr>
          <p:spPr>
            <a:xfrm>
              <a:off x="6350" y="6350"/>
              <a:ext cx="826643" cy="826643"/>
            </a:xfrm>
            <a:custGeom>
              <a:avLst/>
              <a:gdLst/>
              <a:ahLst/>
              <a:cxnLst/>
              <a:rect l="l" t="t" r="r" b="b"/>
              <a:pathLst>
                <a:path w="826643" h="826643">
                  <a:moveTo>
                    <a:pt x="0" y="154305"/>
                  </a:moveTo>
                  <a:cubicBezTo>
                    <a:pt x="0" y="69088"/>
                    <a:pt x="69088" y="0"/>
                    <a:pt x="154305" y="0"/>
                  </a:cubicBezTo>
                  <a:lnTo>
                    <a:pt x="672338" y="0"/>
                  </a:lnTo>
                  <a:cubicBezTo>
                    <a:pt x="757555" y="0"/>
                    <a:pt x="826643" y="69088"/>
                    <a:pt x="826643" y="154305"/>
                  </a:cubicBezTo>
                  <a:lnTo>
                    <a:pt x="826643" y="672338"/>
                  </a:lnTo>
                  <a:cubicBezTo>
                    <a:pt x="826643" y="757555"/>
                    <a:pt x="757555" y="826643"/>
                    <a:pt x="672338" y="826643"/>
                  </a:cubicBezTo>
                  <a:lnTo>
                    <a:pt x="154305" y="826643"/>
                  </a:lnTo>
                  <a:cubicBezTo>
                    <a:pt x="69088" y="826643"/>
                    <a:pt x="0" y="757555"/>
                    <a:pt x="0" y="672338"/>
                  </a:cubicBezTo>
                  <a:close/>
                </a:path>
              </a:pathLst>
            </a:custGeom>
            <a:solidFill>
              <a:srgbClr val="CCEEFF"/>
            </a:solidFill>
          </p:spPr>
        </p:sp>
        <p:sp>
          <p:nvSpPr>
            <p:cNvPr id="12" name="Freeform 12"/>
            <p:cNvSpPr/>
            <p:nvPr/>
          </p:nvSpPr>
          <p:spPr>
            <a:xfrm>
              <a:off x="0" y="0"/>
              <a:ext cx="839343" cy="839343"/>
            </a:xfrm>
            <a:custGeom>
              <a:avLst/>
              <a:gdLst/>
              <a:ahLst/>
              <a:cxnLst/>
              <a:rect l="l" t="t" r="r" b="b"/>
              <a:pathLst>
                <a:path w="839343" h="839343">
                  <a:moveTo>
                    <a:pt x="0" y="160655"/>
                  </a:moveTo>
                  <a:cubicBezTo>
                    <a:pt x="0" y="72009"/>
                    <a:pt x="72009" y="0"/>
                    <a:pt x="160655" y="0"/>
                  </a:cubicBezTo>
                  <a:lnTo>
                    <a:pt x="678688" y="0"/>
                  </a:lnTo>
                  <a:lnTo>
                    <a:pt x="678688" y="6350"/>
                  </a:lnTo>
                  <a:lnTo>
                    <a:pt x="678688" y="0"/>
                  </a:lnTo>
                  <a:lnTo>
                    <a:pt x="678688" y="6350"/>
                  </a:lnTo>
                  <a:lnTo>
                    <a:pt x="678688" y="0"/>
                  </a:lnTo>
                  <a:cubicBezTo>
                    <a:pt x="767461" y="0"/>
                    <a:pt x="839343" y="72009"/>
                    <a:pt x="839343" y="160655"/>
                  </a:cubicBezTo>
                  <a:lnTo>
                    <a:pt x="832993" y="160655"/>
                  </a:lnTo>
                  <a:lnTo>
                    <a:pt x="839343" y="160655"/>
                  </a:lnTo>
                  <a:lnTo>
                    <a:pt x="839343" y="678688"/>
                  </a:lnTo>
                  <a:lnTo>
                    <a:pt x="832993" y="678688"/>
                  </a:lnTo>
                  <a:lnTo>
                    <a:pt x="839343" y="678688"/>
                  </a:lnTo>
                  <a:cubicBezTo>
                    <a:pt x="839343" y="767461"/>
                    <a:pt x="767334" y="839343"/>
                    <a:pt x="678688" y="839343"/>
                  </a:cubicBezTo>
                  <a:lnTo>
                    <a:pt x="678688" y="832993"/>
                  </a:lnTo>
                  <a:lnTo>
                    <a:pt x="678688" y="839343"/>
                  </a:lnTo>
                  <a:lnTo>
                    <a:pt x="160655" y="839343"/>
                  </a:lnTo>
                  <a:lnTo>
                    <a:pt x="160655" y="832993"/>
                  </a:lnTo>
                  <a:lnTo>
                    <a:pt x="160655" y="839343"/>
                  </a:lnTo>
                  <a:cubicBezTo>
                    <a:pt x="72009" y="839343"/>
                    <a:pt x="0" y="767461"/>
                    <a:pt x="0" y="678688"/>
                  </a:cubicBezTo>
                  <a:lnTo>
                    <a:pt x="0" y="160655"/>
                  </a:lnTo>
                  <a:lnTo>
                    <a:pt x="6350" y="160655"/>
                  </a:lnTo>
                  <a:lnTo>
                    <a:pt x="0" y="160655"/>
                  </a:lnTo>
                  <a:moveTo>
                    <a:pt x="12700" y="160655"/>
                  </a:moveTo>
                  <a:lnTo>
                    <a:pt x="12700" y="678688"/>
                  </a:lnTo>
                  <a:lnTo>
                    <a:pt x="6350" y="678688"/>
                  </a:lnTo>
                  <a:lnTo>
                    <a:pt x="12700" y="678688"/>
                  </a:lnTo>
                  <a:cubicBezTo>
                    <a:pt x="12700" y="760476"/>
                    <a:pt x="78994" y="826643"/>
                    <a:pt x="160655" y="826643"/>
                  </a:cubicBezTo>
                  <a:lnTo>
                    <a:pt x="678688" y="826643"/>
                  </a:lnTo>
                  <a:cubicBezTo>
                    <a:pt x="760476" y="826643"/>
                    <a:pt x="826643" y="760349"/>
                    <a:pt x="826643" y="678688"/>
                  </a:cubicBezTo>
                  <a:lnTo>
                    <a:pt x="826643" y="160655"/>
                  </a:lnTo>
                  <a:cubicBezTo>
                    <a:pt x="826643" y="78994"/>
                    <a:pt x="760476" y="12700"/>
                    <a:pt x="678688" y="12700"/>
                  </a:cubicBezTo>
                  <a:lnTo>
                    <a:pt x="160655" y="12700"/>
                  </a:lnTo>
                  <a:lnTo>
                    <a:pt x="160655" y="6350"/>
                  </a:lnTo>
                  <a:lnTo>
                    <a:pt x="160655" y="12700"/>
                  </a:lnTo>
                  <a:cubicBezTo>
                    <a:pt x="78994" y="12700"/>
                    <a:pt x="12700" y="78994"/>
                    <a:pt x="12700" y="160655"/>
                  </a:cubicBezTo>
                  <a:close/>
                </a:path>
              </a:pathLst>
            </a:custGeom>
            <a:solidFill>
              <a:srgbClr val="B2D4E5"/>
            </a:solidFill>
          </p:spPr>
        </p:sp>
      </p:grpSp>
      <p:grpSp>
        <p:nvGrpSpPr>
          <p:cNvPr id="13" name="Group 13"/>
          <p:cNvGrpSpPr/>
          <p:nvPr/>
        </p:nvGrpSpPr>
        <p:grpSpPr>
          <a:xfrm>
            <a:off x="1860054" y="3509219"/>
            <a:ext cx="3617416" cy="452140"/>
            <a:chOff x="0" y="0"/>
            <a:chExt cx="4823222" cy="602853"/>
          </a:xfrm>
        </p:grpSpPr>
        <p:sp>
          <p:nvSpPr>
            <p:cNvPr id="14" name="Freeform 14"/>
            <p:cNvSpPr/>
            <p:nvPr/>
          </p:nvSpPr>
          <p:spPr>
            <a:xfrm>
              <a:off x="0" y="0"/>
              <a:ext cx="4823222" cy="602853"/>
            </a:xfrm>
            <a:custGeom>
              <a:avLst/>
              <a:gdLst/>
              <a:ahLst/>
              <a:cxnLst/>
              <a:rect l="l" t="t" r="r" b="b"/>
              <a:pathLst>
                <a:path w="4823222" h="602853">
                  <a:moveTo>
                    <a:pt x="0" y="0"/>
                  </a:moveTo>
                  <a:lnTo>
                    <a:pt x="4823222" y="0"/>
                  </a:lnTo>
                  <a:lnTo>
                    <a:pt x="4823222" y="602853"/>
                  </a:lnTo>
                  <a:lnTo>
                    <a:pt x="0" y="602853"/>
                  </a:lnTo>
                  <a:close/>
                </a:path>
              </a:pathLst>
            </a:custGeom>
            <a:solidFill>
              <a:srgbClr val="000000">
                <a:alpha val="0"/>
              </a:srgbClr>
            </a:solidFill>
          </p:spPr>
        </p:sp>
        <p:sp>
          <p:nvSpPr>
            <p:cNvPr id="15" name="TextBox 15"/>
            <p:cNvSpPr txBox="1"/>
            <p:nvPr/>
          </p:nvSpPr>
          <p:spPr>
            <a:xfrm>
              <a:off x="0" y="-9525"/>
              <a:ext cx="4823222" cy="612378"/>
            </a:xfrm>
            <a:prstGeom prst="rect">
              <a:avLst/>
            </a:prstGeom>
          </p:spPr>
          <p:txBody>
            <a:bodyPr lIns="0" tIns="0" rIns="0" bIns="0" rtlCol="0" anchor="t"/>
            <a:lstStyle/>
            <a:p>
              <a:pPr algn="l">
                <a:lnSpc>
                  <a:spcPts val="3499"/>
                </a:lnSpc>
              </a:pPr>
              <a:r>
                <a:rPr lang="en-US" sz="2812">
                  <a:solidFill>
                    <a:srgbClr val="272525"/>
                  </a:solidFill>
                  <a:latin typeface="Petrona"/>
                  <a:ea typeface="Petrona"/>
                  <a:cs typeface="Petrona"/>
                  <a:sym typeface="Petrona"/>
                </a:rPr>
                <a:t>Performance Metrics</a:t>
              </a:r>
            </a:p>
          </p:txBody>
        </p:sp>
      </p:grpSp>
      <p:grpSp>
        <p:nvGrpSpPr>
          <p:cNvPr id="16" name="Group 16"/>
          <p:cNvGrpSpPr/>
          <p:nvPr/>
        </p:nvGrpSpPr>
        <p:grpSpPr>
          <a:xfrm>
            <a:off x="1860054" y="4126706"/>
            <a:ext cx="3717280" cy="2204889"/>
            <a:chOff x="0" y="0"/>
            <a:chExt cx="4956373" cy="2939852"/>
          </a:xfrm>
        </p:grpSpPr>
        <p:sp>
          <p:nvSpPr>
            <p:cNvPr id="17" name="Freeform 17"/>
            <p:cNvSpPr/>
            <p:nvPr/>
          </p:nvSpPr>
          <p:spPr>
            <a:xfrm>
              <a:off x="0" y="0"/>
              <a:ext cx="4956373" cy="2939852"/>
            </a:xfrm>
            <a:custGeom>
              <a:avLst/>
              <a:gdLst/>
              <a:ahLst/>
              <a:cxnLst/>
              <a:rect l="l" t="t" r="r" b="b"/>
              <a:pathLst>
                <a:path w="4956373" h="2939852">
                  <a:moveTo>
                    <a:pt x="0" y="0"/>
                  </a:moveTo>
                  <a:lnTo>
                    <a:pt x="4956373" y="0"/>
                  </a:lnTo>
                  <a:lnTo>
                    <a:pt x="4956373" y="2939852"/>
                  </a:lnTo>
                  <a:lnTo>
                    <a:pt x="0" y="2939852"/>
                  </a:lnTo>
                  <a:close/>
                </a:path>
              </a:pathLst>
            </a:custGeom>
            <a:solidFill>
              <a:srgbClr val="000000">
                <a:alpha val="0"/>
              </a:srgbClr>
            </a:solidFill>
          </p:spPr>
        </p:sp>
        <p:sp>
          <p:nvSpPr>
            <p:cNvPr id="18" name="TextBox 18"/>
            <p:cNvSpPr txBox="1"/>
            <p:nvPr/>
          </p:nvSpPr>
          <p:spPr>
            <a:xfrm>
              <a:off x="0" y="-85725"/>
              <a:ext cx="4956373" cy="3025577"/>
            </a:xfrm>
            <a:prstGeom prst="rect">
              <a:avLst/>
            </a:prstGeom>
          </p:spPr>
          <p:txBody>
            <a:bodyPr lIns="0" tIns="0" rIns="0" bIns="0" rtlCol="0" anchor="t"/>
            <a:lstStyle/>
            <a:p>
              <a:pPr algn="l">
                <a:lnSpc>
                  <a:spcPts val="3437"/>
                </a:lnSpc>
              </a:pPr>
              <a:r>
                <a:rPr lang="en-US" sz="2125">
                  <a:solidFill>
                    <a:srgbClr val="272525"/>
                  </a:solidFill>
                  <a:latin typeface="Inter"/>
                  <a:ea typeface="Inter"/>
                  <a:cs typeface="Inter"/>
                  <a:sym typeface="Inter"/>
                </a:rPr>
                <a:t>Dashboard.html visualizes current level, XP points, quiz statistics, and recent activity history to motivate users.</a:t>
              </a:r>
            </a:p>
          </p:txBody>
        </p:sp>
      </p:grpSp>
      <p:grpSp>
        <p:nvGrpSpPr>
          <p:cNvPr id="19" name="Group 19"/>
          <p:cNvGrpSpPr/>
          <p:nvPr/>
        </p:nvGrpSpPr>
        <p:grpSpPr>
          <a:xfrm>
            <a:off x="5848052" y="3504456"/>
            <a:ext cx="629542" cy="629543"/>
            <a:chOff x="0" y="0"/>
            <a:chExt cx="839390" cy="839390"/>
          </a:xfrm>
        </p:grpSpPr>
        <p:sp>
          <p:nvSpPr>
            <p:cNvPr id="20" name="Freeform 20"/>
            <p:cNvSpPr/>
            <p:nvPr/>
          </p:nvSpPr>
          <p:spPr>
            <a:xfrm>
              <a:off x="6350" y="6350"/>
              <a:ext cx="826643" cy="826643"/>
            </a:xfrm>
            <a:custGeom>
              <a:avLst/>
              <a:gdLst/>
              <a:ahLst/>
              <a:cxnLst/>
              <a:rect l="l" t="t" r="r" b="b"/>
              <a:pathLst>
                <a:path w="826643" h="826643">
                  <a:moveTo>
                    <a:pt x="0" y="154305"/>
                  </a:moveTo>
                  <a:cubicBezTo>
                    <a:pt x="0" y="69088"/>
                    <a:pt x="69088" y="0"/>
                    <a:pt x="154305" y="0"/>
                  </a:cubicBezTo>
                  <a:lnTo>
                    <a:pt x="672338" y="0"/>
                  </a:lnTo>
                  <a:cubicBezTo>
                    <a:pt x="757555" y="0"/>
                    <a:pt x="826643" y="69088"/>
                    <a:pt x="826643" y="154305"/>
                  </a:cubicBezTo>
                  <a:lnTo>
                    <a:pt x="826643" y="672338"/>
                  </a:lnTo>
                  <a:cubicBezTo>
                    <a:pt x="826643" y="757555"/>
                    <a:pt x="757555" y="826643"/>
                    <a:pt x="672338" y="826643"/>
                  </a:cubicBezTo>
                  <a:lnTo>
                    <a:pt x="154305" y="826643"/>
                  </a:lnTo>
                  <a:cubicBezTo>
                    <a:pt x="69088" y="826643"/>
                    <a:pt x="0" y="757555"/>
                    <a:pt x="0" y="672338"/>
                  </a:cubicBezTo>
                  <a:close/>
                </a:path>
              </a:pathLst>
            </a:custGeom>
            <a:solidFill>
              <a:srgbClr val="CCEEFF"/>
            </a:solidFill>
          </p:spPr>
        </p:sp>
        <p:sp>
          <p:nvSpPr>
            <p:cNvPr id="21" name="Freeform 21"/>
            <p:cNvSpPr/>
            <p:nvPr/>
          </p:nvSpPr>
          <p:spPr>
            <a:xfrm>
              <a:off x="0" y="0"/>
              <a:ext cx="839343" cy="839343"/>
            </a:xfrm>
            <a:custGeom>
              <a:avLst/>
              <a:gdLst/>
              <a:ahLst/>
              <a:cxnLst/>
              <a:rect l="l" t="t" r="r" b="b"/>
              <a:pathLst>
                <a:path w="839343" h="839343">
                  <a:moveTo>
                    <a:pt x="0" y="160655"/>
                  </a:moveTo>
                  <a:cubicBezTo>
                    <a:pt x="0" y="72009"/>
                    <a:pt x="72009" y="0"/>
                    <a:pt x="160655" y="0"/>
                  </a:cubicBezTo>
                  <a:lnTo>
                    <a:pt x="678688" y="0"/>
                  </a:lnTo>
                  <a:lnTo>
                    <a:pt x="678688" y="6350"/>
                  </a:lnTo>
                  <a:lnTo>
                    <a:pt x="678688" y="0"/>
                  </a:lnTo>
                  <a:lnTo>
                    <a:pt x="678688" y="6350"/>
                  </a:lnTo>
                  <a:lnTo>
                    <a:pt x="678688" y="0"/>
                  </a:lnTo>
                  <a:cubicBezTo>
                    <a:pt x="767461" y="0"/>
                    <a:pt x="839343" y="72009"/>
                    <a:pt x="839343" y="160655"/>
                  </a:cubicBezTo>
                  <a:lnTo>
                    <a:pt x="832993" y="160655"/>
                  </a:lnTo>
                  <a:lnTo>
                    <a:pt x="839343" y="160655"/>
                  </a:lnTo>
                  <a:lnTo>
                    <a:pt x="839343" y="678688"/>
                  </a:lnTo>
                  <a:lnTo>
                    <a:pt x="832993" y="678688"/>
                  </a:lnTo>
                  <a:lnTo>
                    <a:pt x="839343" y="678688"/>
                  </a:lnTo>
                  <a:cubicBezTo>
                    <a:pt x="839343" y="767461"/>
                    <a:pt x="767334" y="839343"/>
                    <a:pt x="678688" y="839343"/>
                  </a:cubicBezTo>
                  <a:lnTo>
                    <a:pt x="678688" y="832993"/>
                  </a:lnTo>
                  <a:lnTo>
                    <a:pt x="678688" y="839343"/>
                  </a:lnTo>
                  <a:lnTo>
                    <a:pt x="160655" y="839343"/>
                  </a:lnTo>
                  <a:lnTo>
                    <a:pt x="160655" y="832993"/>
                  </a:lnTo>
                  <a:lnTo>
                    <a:pt x="160655" y="839343"/>
                  </a:lnTo>
                  <a:cubicBezTo>
                    <a:pt x="72009" y="839343"/>
                    <a:pt x="0" y="767461"/>
                    <a:pt x="0" y="678688"/>
                  </a:cubicBezTo>
                  <a:lnTo>
                    <a:pt x="0" y="160655"/>
                  </a:lnTo>
                  <a:lnTo>
                    <a:pt x="6350" y="160655"/>
                  </a:lnTo>
                  <a:lnTo>
                    <a:pt x="0" y="160655"/>
                  </a:lnTo>
                  <a:moveTo>
                    <a:pt x="12700" y="160655"/>
                  </a:moveTo>
                  <a:lnTo>
                    <a:pt x="12700" y="678688"/>
                  </a:lnTo>
                  <a:lnTo>
                    <a:pt x="6350" y="678688"/>
                  </a:lnTo>
                  <a:lnTo>
                    <a:pt x="12700" y="678688"/>
                  </a:lnTo>
                  <a:cubicBezTo>
                    <a:pt x="12700" y="760476"/>
                    <a:pt x="78994" y="826643"/>
                    <a:pt x="160655" y="826643"/>
                  </a:cubicBezTo>
                  <a:lnTo>
                    <a:pt x="678688" y="826643"/>
                  </a:lnTo>
                  <a:cubicBezTo>
                    <a:pt x="760476" y="826643"/>
                    <a:pt x="826643" y="760349"/>
                    <a:pt x="826643" y="678688"/>
                  </a:cubicBezTo>
                  <a:lnTo>
                    <a:pt x="826643" y="160655"/>
                  </a:lnTo>
                  <a:cubicBezTo>
                    <a:pt x="826643" y="78994"/>
                    <a:pt x="760476" y="12700"/>
                    <a:pt x="678688" y="12700"/>
                  </a:cubicBezTo>
                  <a:lnTo>
                    <a:pt x="160655" y="12700"/>
                  </a:lnTo>
                  <a:lnTo>
                    <a:pt x="160655" y="6350"/>
                  </a:lnTo>
                  <a:lnTo>
                    <a:pt x="160655" y="12700"/>
                  </a:lnTo>
                  <a:cubicBezTo>
                    <a:pt x="78994" y="12700"/>
                    <a:pt x="12700" y="78994"/>
                    <a:pt x="12700" y="160655"/>
                  </a:cubicBezTo>
                  <a:close/>
                </a:path>
              </a:pathLst>
            </a:custGeom>
            <a:solidFill>
              <a:srgbClr val="B2D4E5"/>
            </a:solidFill>
          </p:spPr>
        </p:sp>
      </p:grpSp>
      <p:grpSp>
        <p:nvGrpSpPr>
          <p:cNvPr id="22" name="Group 22"/>
          <p:cNvGrpSpPr/>
          <p:nvPr/>
        </p:nvGrpSpPr>
        <p:grpSpPr>
          <a:xfrm>
            <a:off x="6748314" y="3509219"/>
            <a:ext cx="3717280" cy="904280"/>
            <a:chOff x="0" y="0"/>
            <a:chExt cx="4956373" cy="1205707"/>
          </a:xfrm>
        </p:grpSpPr>
        <p:sp>
          <p:nvSpPr>
            <p:cNvPr id="23" name="Freeform 23"/>
            <p:cNvSpPr/>
            <p:nvPr/>
          </p:nvSpPr>
          <p:spPr>
            <a:xfrm>
              <a:off x="0" y="0"/>
              <a:ext cx="4956373" cy="1205707"/>
            </a:xfrm>
            <a:custGeom>
              <a:avLst/>
              <a:gdLst/>
              <a:ahLst/>
              <a:cxnLst/>
              <a:rect l="l" t="t" r="r" b="b"/>
              <a:pathLst>
                <a:path w="4956373" h="1205707">
                  <a:moveTo>
                    <a:pt x="0" y="0"/>
                  </a:moveTo>
                  <a:lnTo>
                    <a:pt x="4956373" y="0"/>
                  </a:lnTo>
                  <a:lnTo>
                    <a:pt x="4956373" y="1205707"/>
                  </a:lnTo>
                  <a:lnTo>
                    <a:pt x="0" y="1205707"/>
                  </a:lnTo>
                  <a:close/>
                </a:path>
              </a:pathLst>
            </a:custGeom>
            <a:solidFill>
              <a:srgbClr val="000000">
                <a:alpha val="0"/>
              </a:srgbClr>
            </a:solidFill>
          </p:spPr>
        </p:sp>
        <p:sp>
          <p:nvSpPr>
            <p:cNvPr id="24" name="TextBox 24"/>
            <p:cNvSpPr txBox="1"/>
            <p:nvPr/>
          </p:nvSpPr>
          <p:spPr>
            <a:xfrm>
              <a:off x="0" y="-9525"/>
              <a:ext cx="4956373" cy="1215232"/>
            </a:xfrm>
            <a:prstGeom prst="rect">
              <a:avLst/>
            </a:prstGeom>
          </p:spPr>
          <p:txBody>
            <a:bodyPr lIns="0" tIns="0" rIns="0" bIns="0" rtlCol="0" anchor="t"/>
            <a:lstStyle/>
            <a:p>
              <a:pPr algn="l">
                <a:lnSpc>
                  <a:spcPts val="3499"/>
                </a:lnSpc>
              </a:pPr>
              <a:r>
                <a:rPr lang="en-US" sz="2812">
                  <a:solidFill>
                    <a:srgbClr val="272525"/>
                  </a:solidFill>
                  <a:latin typeface="Petrona"/>
                  <a:ea typeface="Petrona"/>
                  <a:cs typeface="Petrona"/>
                  <a:sym typeface="Petrona"/>
                </a:rPr>
                <a:t>Achievements &amp; Rewards</a:t>
              </a:r>
            </a:p>
          </p:txBody>
        </p:sp>
      </p:grpSp>
      <p:grpSp>
        <p:nvGrpSpPr>
          <p:cNvPr id="25" name="Group 25"/>
          <p:cNvGrpSpPr/>
          <p:nvPr/>
        </p:nvGrpSpPr>
        <p:grpSpPr>
          <a:xfrm>
            <a:off x="6748314" y="4578846"/>
            <a:ext cx="3717280" cy="2645866"/>
            <a:chOff x="0" y="0"/>
            <a:chExt cx="4956373" cy="3527822"/>
          </a:xfrm>
        </p:grpSpPr>
        <p:sp>
          <p:nvSpPr>
            <p:cNvPr id="26" name="Freeform 26"/>
            <p:cNvSpPr/>
            <p:nvPr/>
          </p:nvSpPr>
          <p:spPr>
            <a:xfrm>
              <a:off x="0" y="0"/>
              <a:ext cx="4956373" cy="3527822"/>
            </a:xfrm>
            <a:custGeom>
              <a:avLst/>
              <a:gdLst/>
              <a:ahLst/>
              <a:cxnLst/>
              <a:rect l="l" t="t" r="r" b="b"/>
              <a:pathLst>
                <a:path w="4956373" h="3527822">
                  <a:moveTo>
                    <a:pt x="0" y="0"/>
                  </a:moveTo>
                  <a:lnTo>
                    <a:pt x="4956373" y="0"/>
                  </a:lnTo>
                  <a:lnTo>
                    <a:pt x="4956373" y="3527822"/>
                  </a:lnTo>
                  <a:lnTo>
                    <a:pt x="0" y="3527822"/>
                  </a:lnTo>
                  <a:close/>
                </a:path>
              </a:pathLst>
            </a:custGeom>
            <a:solidFill>
              <a:srgbClr val="000000">
                <a:alpha val="0"/>
              </a:srgbClr>
            </a:solidFill>
          </p:spPr>
        </p:sp>
        <p:sp>
          <p:nvSpPr>
            <p:cNvPr id="27" name="TextBox 27"/>
            <p:cNvSpPr txBox="1"/>
            <p:nvPr/>
          </p:nvSpPr>
          <p:spPr>
            <a:xfrm>
              <a:off x="0" y="-85725"/>
              <a:ext cx="4956373" cy="3613547"/>
            </a:xfrm>
            <a:prstGeom prst="rect">
              <a:avLst/>
            </a:prstGeom>
          </p:spPr>
          <p:txBody>
            <a:bodyPr lIns="0" tIns="0" rIns="0" bIns="0" rtlCol="0" anchor="t"/>
            <a:lstStyle/>
            <a:p>
              <a:pPr algn="l">
                <a:lnSpc>
                  <a:spcPts val="3437"/>
                </a:lnSpc>
              </a:pPr>
              <a:r>
                <a:rPr lang="en-US" sz="2125">
                  <a:solidFill>
                    <a:srgbClr val="272525"/>
                  </a:solidFill>
                  <a:latin typeface="Inter"/>
                  <a:ea typeface="Inter"/>
                  <a:cs typeface="Inter"/>
                  <a:sym typeface="Inter"/>
                </a:rPr>
                <a:t>Visual progress bars and achievement badges enhance user motivation and provide tangible milestones in skill development.</a:t>
              </a:r>
            </a:p>
          </p:txBody>
        </p:sp>
      </p:grpSp>
      <p:grpSp>
        <p:nvGrpSpPr>
          <p:cNvPr id="28" name="Group 28"/>
          <p:cNvGrpSpPr/>
          <p:nvPr/>
        </p:nvGrpSpPr>
        <p:grpSpPr>
          <a:xfrm>
            <a:off x="959792" y="7805440"/>
            <a:ext cx="629542" cy="629542"/>
            <a:chOff x="0" y="0"/>
            <a:chExt cx="839390" cy="839390"/>
          </a:xfrm>
        </p:grpSpPr>
        <p:sp>
          <p:nvSpPr>
            <p:cNvPr id="29" name="Freeform 29"/>
            <p:cNvSpPr/>
            <p:nvPr/>
          </p:nvSpPr>
          <p:spPr>
            <a:xfrm>
              <a:off x="6350" y="6350"/>
              <a:ext cx="826643" cy="826643"/>
            </a:xfrm>
            <a:custGeom>
              <a:avLst/>
              <a:gdLst/>
              <a:ahLst/>
              <a:cxnLst/>
              <a:rect l="l" t="t" r="r" b="b"/>
              <a:pathLst>
                <a:path w="826643" h="826643">
                  <a:moveTo>
                    <a:pt x="0" y="154305"/>
                  </a:moveTo>
                  <a:cubicBezTo>
                    <a:pt x="0" y="69088"/>
                    <a:pt x="69088" y="0"/>
                    <a:pt x="154305" y="0"/>
                  </a:cubicBezTo>
                  <a:lnTo>
                    <a:pt x="672338" y="0"/>
                  </a:lnTo>
                  <a:cubicBezTo>
                    <a:pt x="757555" y="0"/>
                    <a:pt x="826643" y="69088"/>
                    <a:pt x="826643" y="154305"/>
                  </a:cubicBezTo>
                  <a:lnTo>
                    <a:pt x="826643" y="672338"/>
                  </a:lnTo>
                  <a:cubicBezTo>
                    <a:pt x="826643" y="757555"/>
                    <a:pt x="757555" y="826643"/>
                    <a:pt x="672338" y="826643"/>
                  </a:cubicBezTo>
                  <a:lnTo>
                    <a:pt x="154305" y="826643"/>
                  </a:lnTo>
                  <a:cubicBezTo>
                    <a:pt x="69088" y="826643"/>
                    <a:pt x="0" y="757555"/>
                    <a:pt x="0" y="672338"/>
                  </a:cubicBezTo>
                  <a:close/>
                </a:path>
              </a:pathLst>
            </a:custGeom>
            <a:solidFill>
              <a:srgbClr val="CCEEFF"/>
            </a:solidFill>
          </p:spPr>
        </p:sp>
        <p:sp>
          <p:nvSpPr>
            <p:cNvPr id="30" name="Freeform 30"/>
            <p:cNvSpPr/>
            <p:nvPr/>
          </p:nvSpPr>
          <p:spPr>
            <a:xfrm>
              <a:off x="0" y="0"/>
              <a:ext cx="839343" cy="839343"/>
            </a:xfrm>
            <a:custGeom>
              <a:avLst/>
              <a:gdLst/>
              <a:ahLst/>
              <a:cxnLst/>
              <a:rect l="l" t="t" r="r" b="b"/>
              <a:pathLst>
                <a:path w="839343" h="839343">
                  <a:moveTo>
                    <a:pt x="0" y="160655"/>
                  </a:moveTo>
                  <a:cubicBezTo>
                    <a:pt x="0" y="72009"/>
                    <a:pt x="72009" y="0"/>
                    <a:pt x="160655" y="0"/>
                  </a:cubicBezTo>
                  <a:lnTo>
                    <a:pt x="678688" y="0"/>
                  </a:lnTo>
                  <a:lnTo>
                    <a:pt x="678688" y="6350"/>
                  </a:lnTo>
                  <a:lnTo>
                    <a:pt x="678688" y="0"/>
                  </a:lnTo>
                  <a:lnTo>
                    <a:pt x="678688" y="6350"/>
                  </a:lnTo>
                  <a:lnTo>
                    <a:pt x="678688" y="0"/>
                  </a:lnTo>
                  <a:cubicBezTo>
                    <a:pt x="767461" y="0"/>
                    <a:pt x="839343" y="72009"/>
                    <a:pt x="839343" y="160655"/>
                  </a:cubicBezTo>
                  <a:lnTo>
                    <a:pt x="832993" y="160655"/>
                  </a:lnTo>
                  <a:lnTo>
                    <a:pt x="839343" y="160655"/>
                  </a:lnTo>
                  <a:lnTo>
                    <a:pt x="839343" y="678688"/>
                  </a:lnTo>
                  <a:lnTo>
                    <a:pt x="832993" y="678688"/>
                  </a:lnTo>
                  <a:lnTo>
                    <a:pt x="839343" y="678688"/>
                  </a:lnTo>
                  <a:cubicBezTo>
                    <a:pt x="839343" y="767461"/>
                    <a:pt x="767334" y="839343"/>
                    <a:pt x="678688" y="839343"/>
                  </a:cubicBezTo>
                  <a:lnTo>
                    <a:pt x="678688" y="832993"/>
                  </a:lnTo>
                  <a:lnTo>
                    <a:pt x="678688" y="839343"/>
                  </a:lnTo>
                  <a:lnTo>
                    <a:pt x="160655" y="839343"/>
                  </a:lnTo>
                  <a:lnTo>
                    <a:pt x="160655" y="832993"/>
                  </a:lnTo>
                  <a:lnTo>
                    <a:pt x="160655" y="839343"/>
                  </a:lnTo>
                  <a:cubicBezTo>
                    <a:pt x="72009" y="839343"/>
                    <a:pt x="0" y="767461"/>
                    <a:pt x="0" y="678688"/>
                  </a:cubicBezTo>
                  <a:lnTo>
                    <a:pt x="0" y="160655"/>
                  </a:lnTo>
                  <a:lnTo>
                    <a:pt x="6350" y="160655"/>
                  </a:lnTo>
                  <a:lnTo>
                    <a:pt x="0" y="160655"/>
                  </a:lnTo>
                  <a:moveTo>
                    <a:pt x="12700" y="160655"/>
                  </a:moveTo>
                  <a:lnTo>
                    <a:pt x="12700" y="678688"/>
                  </a:lnTo>
                  <a:lnTo>
                    <a:pt x="6350" y="678688"/>
                  </a:lnTo>
                  <a:lnTo>
                    <a:pt x="12700" y="678688"/>
                  </a:lnTo>
                  <a:cubicBezTo>
                    <a:pt x="12700" y="760476"/>
                    <a:pt x="78994" y="826643"/>
                    <a:pt x="160655" y="826643"/>
                  </a:cubicBezTo>
                  <a:lnTo>
                    <a:pt x="678688" y="826643"/>
                  </a:lnTo>
                  <a:cubicBezTo>
                    <a:pt x="760476" y="826643"/>
                    <a:pt x="826643" y="760349"/>
                    <a:pt x="826643" y="678688"/>
                  </a:cubicBezTo>
                  <a:lnTo>
                    <a:pt x="826643" y="160655"/>
                  </a:lnTo>
                  <a:cubicBezTo>
                    <a:pt x="826643" y="78994"/>
                    <a:pt x="760476" y="12700"/>
                    <a:pt x="678688" y="12700"/>
                  </a:cubicBezTo>
                  <a:lnTo>
                    <a:pt x="160655" y="12700"/>
                  </a:lnTo>
                  <a:lnTo>
                    <a:pt x="160655" y="6350"/>
                  </a:lnTo>
                  <a:lnTo>
                    <a:pt x="160655" y="12700"/>
                  </a:lnTo>
                  <a:cubicBezTo>
                    <a:pt x="78994" y="12700"/>
                    <a:pt x="12700" y="78994"/>
                    <a:pt x="12700" y="160655"/>
                  </a:cubicBezTo>
                  <a:close/>
                </a:path>
              </a:pathLst>
            </a:custGeom>
            <a:solidFill>
              <a:srgbClr val="B2D4E5"/>
            </a:solidFill>
          </p:spPr>
        </p:sp>
      </p:grpSp>
      <p:grpSp>
        <p:nvGrpSpPr>
          <p:cNvPr id="31" name="Group 31"/>
          <p:cNvGrpSpPr/>
          <p:nvPr/>
        </p:nvGrpSpPr>
        <p:grpSpPr>
          <a:xfrm>
            <a:off x="1860054" y="7810202"/>
            <a:ext cx="3617416" cy="452140"/>
            <a:chOff x="0" y="0"/>
            <a:chExt cx="4823222" cy="602853"/>
          </a:xfrm>
        </p:grpSpPr>
        <p:sp>
          <p:nvSpPr>
            <p:cNvPr id="32" name="Freeform 32"/>
            <p:cNvSpPr/>
            <p:nvPr/>
          </p:nvSpPr>
          <p:spPr>
            <a:xfrm>
              <a:off x="0" y="0"/>
              <a:ext cx="4823222" cy="602853"/>
            </a:xfrm>
            <a:custGeom>
              <a:avLst/>
              <a:gdLst/>
              <a:ahLst/>
              <a:cxnLst/>
              <a:rect l="l" t="t" r="r" b="b"/>
              <a:pathLst>
                <a:path w="4823222" h="602853">
                  <a:moveTo>
                    <a:pt x="0" y="0"/>
                  </a:moveTo>
                  <a:lnTo>
                    <a:pt x="4823222" y="0"/>
                  </a:lnTo>
                  <a:lnTo>
                    <a:pt x="4823222" y="602853"/>
                  </a:lnTo>
                  <a:lnTo>
                    <a:pt x="0" y="602853"/>
                  </a:lnTo>
                  <a:close/>
                </a:path>
              </a:pathLst>
            </a:custGeom>
            <a:solidFill>
              <a:srgbClr val="000000">
                <a:alpha val="0"/>
              </a:srgbClr>
            </a:solidFill>
          </p:spPr>
        </p:sp>
        <p:sp>
          <p:nvSpPr>
            <p:cNvPr id="33" name="TextBox 33"/>
            <p:cNvSpPr txBox="1"/>
            <p:nvPr/>
          </p:nvSpPr>
          <p:spPr>
            <a:xfrm>
              <a:off x="0" y="-9525"/>
              <a:ext cx="4823222" cy="612378"/>
            </a:xfrm>
            <a:prstGeom prst="rect">
              <a:avLst/>
            </a:prstGeom>
          </p:spPr>
          <p:txBody>
            <a:bodyPr lIns="0" tIns="0" rIns="0" bIns="0" rtlCol="0" anchor="t"/>
            <a:lstStyle/>
            <a:p>
              <a:pPr algn="l">
                <a:lnSpc>
                  <a:spcPts val="3499"/>
                </a:lnSpc>
              </a:pPr>
              <a:r>
                <a:rPr lang="en-US" sz="2812">
                  <a:solidFill>
                    <a:srgbClr val="272525"/>
                  </a:solidFill>
                  <a:latin typeface="Petrona"/>
                  <a:ea typeface="Petrona"/>
                  <a:cs typeface="Petrona"/>
                  <a:sym typeface="Petrona"/>
                </a:rPr>
                <a:t>Leaderboard</a:t>
              </a:r>
            </a:p>
          </p:txBody>
        </p:sp>
      </p:grpSp>
      <p:grpSp>
        <p:nvGrpSpPr>
          <p:cNvPr id="34" name="Group 34"/>
          <p:cNvGrpSpPr/>
          <p:nvPr/>
        </p:nvGrpSpPr>
        <p:grpSpPr>
          <a:xfrm>
            <a:off x="1860054" y="8427690"/>
            <a:ext cx="8605391" cy="881955"/>
            <a:chOff x="0" y="0"/>
            <a:chExt cx="11473855" cy="1175940"/>
          </a:xfrm>
        </p:grpSpPr>
        <p:sp>
          <p:nvSpPr>
            <p:cNvPr id="35" name="Freeform 35"/>
            <p:cNvSpPr/>
            <p:nvPr/>
          </p:nvSpPr>
          <p:spPr>
            <a:xfrm>
              <a:off x="0" y="0"/>
              <a:ext cx="11473855" cy="1175940"/>
            </a:xfrm>
            <a:custGeom>
              <a:avLst/>
              <a:gdLst/>
              <a:ahLst/>
              <a:cxnLst/>
              <a:rect l="l" t="t" r="r" b="b"/>
              <a:pathLst>
                <a:path w="11473855" h="1175940">
                  <a:moveTo>
                    <a:pt x="0" y="0"/>
                  </a:moveTo>
                  <a:lnTo>
                    <a:pt x="11473855" y="0"/>
                  </a:lnTo>
                  <a:lnTo>
                    <a:pt x="11473855" y="1175940"/>
                  </a:lnTo>
                  <a:lnTo>
                    <a:pt x="0" y="1175940"/>
                  </a:lnTo>
                  <a:close/>
                </a:path>
              </a:pathLst>
            </a:custGeom>
            <a:solidFill>
              <a:srgbClr val="000000">
                <a:alpha val="0"/>
              </a:srgbClr>
            </a:solidFill>
          </p:spPr>
        </p:sp>
        <p:sp>
          <p:nvSpPr>
            <p:cNvPr id="36" name="TextBox 36"/>
            <p:cNvSpPr txBox="1"/>
            <p:nvPr/>
          </p:nvSpPr>
          <p:spPr>
            <a:xfrm>
              <a:off x="0" y="-85725"/>
              <a:ext cx="11473855" cy="1261665"/>
            </a:xfrm>
            <a:prstGeom prst="rect">
              <a:avLst/>
            </a:prstGeom>
          </p:spPr>
          <p:txBody>
            <a:bodyPr lIns="0" tIns="0" rIns="0" bIns="0" rtlCol="0" anchor="t"/>
            <a:lstStyle/>
            <a:p>
              <a:pPr algn="l">
                <a:lnSpc>
                  <a:spcPts val="3437"/>
                </a:lnSpc>
              </a:pPr>
              <a:r>
                <a:rPr lang="en-US" sz="2125">
                  <a:solidFill>
                    <a:srgbClr val="272525"/>
                  </a:solidFill>
                  <a:latin typeface="Inter"/>
                  <a:ea typeface="Inter"/>
                  <a:cs typeface="Inter"/>
                  <a:sym typeface="Inter"/>
                </a:rPr>
                <a:t>The leaderboard ranks users based on XP and accomplishments, fostering healthy competition and social learning.</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pic>
        <p:nvPicPr>
          <p:cNvPr id="11" name="Picture 10">
            <a:extLst>
              <a:ext uri="{FF2B5EF4-FFF2-40B4-BE49-F238E27FC236}">
                <a16:creationId xmlns:a16="http://schemas.microsoft.com/office/drawing/2014/main" id="{20504305-F814-90CB-54B0-823690BEC74F}"/>
              </a:ext>
            </a:extLst>
          </p:cNvPr>
          <p:cNvPicPr>
            <a:picLocks noChangeAspect="1"/>
          </p:cNvPicPr>
          <p:nvPr/>
        </p:nvPicPr>
        <p:blipFill>
          <a:blip r:embed="rId4"/>
          <a:stretch>
            <a:fillRect/>
          </a:stretch>
        </p:blipFill>
        <p:spPr>
          <a:xfrm>
            <a:off x="0" y="23699"/>
            <a:ext cx="9869496" cy="5119801"/>
          </a:xfrm>
          <a:prstGeom prst="rect">
            <a:avLst/>
          </a:prstGeom>
        </p:spPr>
      </p:pic>
      <p:pic>
        <p:nvPicPr>
          <p:cNvPr id="15" name="Picture 14">
            <a:extLst>
              <a:ext uri="{FF2B5EF4-FFF2-40B4-BE49-F238E27FC236}">
                <a16:creationId xmlns:a16="http://schemas.microsoft.com/office/drawing/2014/main" id="{23BF0FE5-1F8C-61A9-AF81-8813BF591DE5}"/>
              </a:ext>
            </a:extLst>
          </p:cNvPr>
          <p:cNvPicPr>
            <a:picLocks noChangeAspect="1"/>
          </p:cNvPicPr>
          <p:nvPr/>
        </p:nvPicPr>
        <p:blipFill>
          <a:blip r:embed="rId5"/>
          <a:stretch>
            <a:fillRect/>
          </a:stretch>
        </p:blipFill>
        <p:spPr>
          <a:xfrm>
            <a:off x="14514" y="5295900"/>
            <a:ext cx="9358086" cy="4912995"/>
          </a:xfrm>
          <a:prstGeom prst="rect">
            <a:avLst/>
          </a:prstGeom>
        </p:spPr>
      </p:pic>
      <p:pic>
        <p:nvPicPr>
          <p:cNvPr id="17" name="Picture 16">
            <a:extLst>
              <a:ext uri="{FF2B5EF4-FFF2-40B4-BE49-F238E27FC236}">
                <a16:creationId xmlns:a16="http://schemas.microsoft.com/office/drawing/2014/main" id="{205F04BB-F502-6D77-E24B-9E2895C5BE0B}"/>
              </a:ext>
            </a:extLst>
          </p:cNvPr>
          <p:cNvPicPr>
            <a:picLocks noChangeAspect="1"/>
          </p:cNvPicPr>
          <p:nvPr/>
        </p:nvPicPr>
        <p:blipFill>
          <a:blip r:embed="rId6"/>
          <a:stretch>
            <a:fillRect/>
          </a:stretch>
        </p:blipFill>
        <p:spPr>
          <a:xfrm>
            <a:off x="10058400" y="4896760"/>
            <a:ext cx="6825460" cy="5402000"/>
          </a:xfrm>
          <a:prstGeom prst="rect">
            <a:avLst/>
          </a:prstGeom>
        </p:spPr>
      </p:pic>
      <p:pic>
        <p:nvPicPr>
          <p:cNvPr id="19" name="Picture 18">
            <a:extLst>
              <a:ext uri="{FF2B5EF4-FFF2-40B4-BE49-F238E27FC236}">
                <a16:creationId xmlns:a16="http://schemas.microsoft.com/office/drawing/2014/main" id="{D84AE967-C02C-23B7-1FAE-664C8B78EB1C}"/>
              </a:ext>
            </a:extLst>
          </p:cNvPr>
          <p:cNvPicPr>
            <a:picLocks noChangeAspect="1"/>
          </p:cNvPicPr>
          <p:nvPr/>
        </p:nvPicPr>
        <p:blipFill>
          <a:blip r:embed="rId7"/>
          <a:stretch>
            <a:fillRect/>
          </a:stretch>
        </p:blipFill>
        <p:spPr>
          <a:xfrm>
            <a:off x="10058400" y="11760"/>
            <a:ext cx="7528614" cy="45829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850237" y="1034802"/>
            <a:ext cx="9445526" cy="1860649"/>
            <a:chOff x="0" y="0"/>
            <a:chExt cx="12594035" cy="2480865"/>
          </a:xfrm>
        </p:grpSpPr>
        <p:sp>
          <p:nvSpPr>
            <p:cNvPr id="7" name="Freeform 7"/>
            <p:cNvSpPr/>
            <p:nvPr/>
          </p:nvSpPr>
          <p:spPr>
            <a:xfrm>
              <a:off x="0" y="0"/>
              <a:ext cx="12594035" cy="2480865"/>
            </a:xfrm>
            <a:custGeom>
              <a:avLst/>
              <a:gdLst/>
              <a:ahLst/>
              <a:cxnLst/>
              <a:rect l="l" t="t" r="r" b="b"/>
              <a:pathLst>
                <a:path w="12594035" h="2480865">
                  <a:moveTo>
                    <a:pt x="0" y="0"/>
                  </a:moveTo>
                  <a:lnTo>
                    <a:pt x="12594035" y="0"/>
                  </a:lnTo>
                  <a:lnTo>
                    <a:pt x="12594035" y="2480865"/>
                  </a:lnTo>
                  <a:lnTo>
                    <a:pt x="0" y="2480865"/>
                  </a:lnTo>
                  <a:close/>
                </a:path>
              </a:pathLst>
            </a:custGeom>
            <a:solidFill>
              <a:srgbClr val="000000">
                <a:alpha val="0"/>
              </a:srgbClr>
            </a:solidFill>
          </p:spPr>
        </p:sp>
        <p:sp>
          <p:nvSpPr>
            <p:cNvPr id="8" name="TextBox 8"/>
            <p:cNvSpPr txBox="1"/>
            <p:nvPr/>
          </p:nvSpPr>
          <p:spPr>
            <a:xfrm>
              <a:off x="0" y="-47625"/>
              <a:ext cx="12594035" cy="2528490"/>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Interactive Quiz UI and Feedback</a:t>
              </a:r>
            </a:p>
          </p:txBody>
        </p:sp>
      </p:grpSp>
      <p:grpSp>
        <p:nvGrpSpPr>
          <p:cNvPr id="9" name="Group 9"/>
          <p:cNvGrpSpPr/>
          <p:nvPr/>
        </p:nvGrpSpPr>
        <p:grpSpPr>
          <a:xfrm>
            <a:off x="7845475" y="3315891"/>
            <a:ext cx="222051" cy="1551980"/>
            <a:chOff x="0" y="0"/>
            <a:chExt cx="296068" cy="2069307"/>
          </a:xfrm>
        </p:grpSpPr>
        <p:sp>
          <p:nvSpPr>
            <p:cNvPr id="10" name="Freeform 10"/>
            <p:cNvSpPr/>
            <p:nvPr/>
          </p:nvSpPr>
          <p:spPr>
            <a:xfrm>
              <a:off x="6350" y="6350"/>
              <a:ext cx="283337" cy="2056511"/>
            </a:xfrm>
            <a:custGeom>
              <a:avLst/>
              <a:gdLst/>
              <a:ahLst/>
              <a:cxnLst/>
              <a:rect l="l" t="t" r="r" b="b"/>
              <a:pathLst>
                <a:path w="283337" h="2056511">
                  <a:moveTo>
                    <a:pt x="0" y="147066"/>
                  </a:moveTo>
                  <a:cubicBezTo>
                    <a:pt x="0" y="65913"/>
                    <a:pt x="63373" y="0"/>
                    <a:pt x="141732" y="0"/>
                  </a:cubicBezTo>
                  <a:cubicBezTo>
                    <a:pt x="220091" y="0"/>
                    <a:pt x="283337" y="65913"/>
                    <a:pt x="283337" y="147066"/>
                  </a:cubicBezTo>
                  <a:lnTo>
                    <a:pt x="283337" y="1909445"/>
                  </a:lnTo>
                  <a:cubicBezTo>
                    <a:pt x="283337" y="1990725"/>
                    <a:pt x="219964" y="2056511"/>
                    <a:pt x="141605" y="2056511"/>
                  </a:cubicBezTo>
                  <a:cubicBezTo>
                    <a:pt x="63246" y="2056511"/>
                    <a:pt x="0" y="1990725"/>
                    <a:pt x="0" y="1909445"/>
                  </a:cubicBezTo>
                  <a:close/>
                </a:path>
              </a:pathLst>
            </a:custGeom>
            <a:solidFill>
              <a:srgbClr val="CCEEFF"/>
            </a:solidFill>
          </p:spPr>
        </p:sp>
        <p:sp>
          <p:nvSpPr>
            <p:cNvPr id="11" name="Freeform 11"/>
            <p:cNvSpPr/>
            <p:nvPr/>
          </p:nvSpPr>
          <p:spPr>
            <a:xfrm>
              <a:off x="0" y="0"/>
              <a:ext cx="296164" cy="2069338"/>
            </a:xfrm>
            <a:custGeom>
              <a:avLst/>
              <a:gdLst/>
              <a:ahLst/>
              <a:cxnLst/>
              <a:rect l="l" t="t" r="r" b="b"/>
              <a:pathLst>
                <a:path w="296164" h="2069338">
                  <a:moveTo>
                    <a:pt x="0" y="153416"/>
                  </a:moveTo>
                  <a:cubicBezTo>
                    <a:pt x="0" y="68961"/>
                    <a:pt x="66040" y="0"/>
                    <a:pt x="148082" y="0"/>
                  </a:cubicBezTo>
                  <a:cubicBezTo>
                    <a:pt x="149987" y="0"/>
                    <a:pt x="151892" y="889"/>
                    <a:pt x="153035" y="2413"/>
                  </a:cubicBezTo>
                  <a:lnTo>
                    <a:pt x="148082" y="6350"/>
                  </a:lnTo>
                  <a:lnTo>
                    <a:pt x="148082" y="0"/>
                  </a:lnTo>
                  <a:lnTo>
                    <a:pt x="148082" y="6350"/>
                  </a:lnTo>
                  <a:lnTo>
                    <a:pt x="148082" y="0"/>
                  </a:lnTo>
                  <a:cubicBezTo>
                    <a:pt x="230124" y="0"/>
                    <a:pt x="296164" y="68961"/>
                    <a:pt x="296164" y="153416"/>
                  </a:cubicBezTo>
                  <a:lnTo>
                    <a:pt x="296164" y="1915795"/>
                  </a:lnTo>
                  <a:lnTo>
                    <a:pt x="289814" y="1915795"/>
                  </a:lnTo>
                  <a:lnTo>
                    <a:pt x="296164" y="1915795"/>
                  </a:lnTo>
                  <a:cubicBezTo>
                    <a:pt x="296164" y="2000377"/>
                    <a:pt x="230124" y="2069211"/>
                    <a:pt x="148082" y="2069211"/>
                  </a:cubicBezTo>
                  <a:lnTo>
                    <a:pt x="148082" y="2062861"/>
                  </a:lnTo>
                  <a:lnTo>
                    <a:pt x="148082" y="2056511"/>
                  </a:lnTo>
                  <a:lnTo>
                    <a:pt x="148082" y="2062861"/>
                  </a:lnTo>
                  <a:lnTo>
                    <a:pt x="148082" y="2069211"/>
                  </a:lnTo>
                  <a:cubicBezTo>
                    <a:pt x="66040" y="2069338"/>
                    <a:pt x="0" y="2000377"/>
                    <a:pt x="0" y="1915795"/>
                  </a:cubicBezTo>
                  <a:lnTo>
                    <a:pt x="0" y="153416"/>
                  </a:lnTo>
                  <a:lnTo>
                    <a:pt x="6350" y="153416"/>
                  </a:lnTo>
                  <a:lnTo>
                    <a:pt x="0" y="153416"/>
                  </a:lnTo>
                  <a:moveTo>
                    <a:pt x="12700" y="153416"/>
                  </a:moveTo>
                  <a:lnTo>
                    <a:pt x="12700" y="1915795"/>
                  </a:lnTo>
                  <a:lnTo>
                    <a:pt x="6350" y="1915795"/>
                  </a:lnTo>
                  <a:lnTo>
                    <a:pt x="12700" y="1915795"/>
                  </a:lnTo>
                  <a:cubicBezTo>
                    <a:pt x="12700" y="1993773"/>
                    <a:pt x="73533" y="2056511"/>
                    <a:pt x="148082" y="2056511"/>
                  </a:cubicBezTo>
                  <a:cubicBezTo>
                    <a:pt x="151638" y="2056511"/>
                    <a:pt x="154432" y="2059305"/>
                    <a:pt x="154432" y="2062861"/>
                  </a:cubicBezTo>
                  <a:cubicBezTo>
                    <a:pt x="154432" y="2066417"/>
                    <a:pt x="151638" y="2069211"/>
                    <a:pt x="148082" y="2069211"/>
                  </a:cubicBezTo>
                  <a:cubicBezTo>
                    <a:pt x="144526" y="2069211"/>
                    <a:pt x="141732" y="2066417"/>
                    <a:pt x="141732" y="2062861"/>
                  </a:cubicBezTo>
                  <a:cubicBezTo>
                    <a:pt x="141732" y="2059305"/>
                    <a:pt x="144526" y="2056511"/>
                    <a:pt x="148082" y="2056511"/>
                  </a:cubicBezTo>
                  <a:cubicBezTo>
                    <a:pt x="222631" y="2056511"/>
                    <a:pt x="283464" y="1993773"/>
                    <a:pt x="283464" y="1915795"/>
                  </a:cubicBezTo>
                  <a:lnTo>
                    <a:pt x="283464" y="153416"/>
                  </a:lnTo>
                  <a:lnTo>
                    <a:pt x="289814" y="153416"/>
                  </a:lnTo>
                  <a:lnTo>
                    <a:pt x="283464" y="153416"/>
                  </a:lnTo>
                  <a:cubicBezTo>
                    <a:pt x="283337" y="75438"/>
                    <a:pt x="222504" y="12700"/>
                    <a:pt x="148082" y="12700"/>
                  </a:cubicBezTo>
                  <a:cubicBezTo>
                    <a:pt x="146177" y="12700"/>
                    <a:pt x="144272" y="11811"/>
                    <a:pt x="143129" y="10287"/>
                  </a:cubicBezTo>
                  <a:lnTo>
                    <a:pt x="148082" y="6350"/>
                  </a:lnTo>
                  <a:lnTo>
                    <a:pt x="148082" y="12700"/>
                  </a:lnTo>
                  <a:cubicBezTo>
                    <a:pt x="73533" y="12700"/>
                    <a:pt x="12700" y="75438"/>
                    <a:pt x="12700" y="153416"/>
                  </a:cubicBezTo>
                  <a:close/>
                </a:path>
              </a:pathLst>
            </a:custGeom>
            <a:solidFill>
              <a:srgbClr val="B2D4E5"/>
            </a:solidFill>
          </p:spPr>
        </p:sp>
      </p:grpSp>
      <p:grpSp>
        <p:nvGrpSpPr>
          <p:cNvPr id="12" name="Group 12"/>
          <p:cNvGrpSpPr/>
          <p:nvPr/>
        </p:nvGrpSpPr>
        <p:grpSpPr>
          <a:xfrm>
            <a:off x="8487966" y="3320654"/>
            <a:ext cx="3721299" cy="465087"/>
            <a:chOff x="0" y="0"/>
            <a:chExt cx="4961732" cy="620117"/>
          </a:xfrm>
        </p:grpSpPr>
        <p:sp>
          <p:nvSpPr>
            <p:cNvPr id="13" name="Freeform 13"/>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4" name="TextBox 14"/>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Quiz Presentation</a:t>
              </a:r>
            </a:p>
          </p:txBody>
        </p:sp>
      </p:grpSp>
      <p:grpSp>
        <p:nvGrpSpPr>
          <p:cNvPr id="15" name="Group 15"/>
          <p:cNvGrpSpPr/>
          <p:nvPr/>
        </p:nvGrpSpPr>
        <p:grpSpPr>
          <a:xfrm>
            <a:off x="8487966" y="3955851"/>
            <a:ext cx="8807797" cy="907256"/>
            <a:chOff x="0" y="0"/>
            <a:chExt cx="11743730" cy="1209675"/>
          </a:xfrm>
        </p:grpSpPr>
        <p:sp>
          <p:nvSpPr>
            <p:cNvPr id="16" name="Freeform 16"/>
            <p:cNvSpPr/>
            <p:nvPr/>
          </p:nvSpPr>
          <p:spPr>
            <a:xfrm>
              <a:off x="0" y="0"/>
              <a:ext cx="11743730" cy="1209675"/>
            </a:xfrm>
            <a:custGeom>
              <a:avLst/>
              <a:gdLst/>
              <a:ahLst/>
              <a:cxnLst/>
              <a:rect l="l" t="t" r="r" b="b"/>
              <a:pathLst>
                <a:path w="11743730" h="1209675">
                  <a:moveTo>
                    <a:pt x="0" y="0"/>
                  </a:moveTo>
                  <a:lnTo>
                    <a:pt x="11743730" y="0"/>
                  </a:lnTo>
                  <a:lnTo>
                    <a:pt x="11743730" y="1209675"/>
                  </a:lnTo>
                  <a:lnTo>
                    <a:pt x="0" y="1209675"/>
                  </a:lnTo>
                  <a:close/>
                </a:path>
              </a:pathLst>
            </a:custGeom>
            <a:solidFill>
              <a:srgbClr val="000000">
                <a:alpha val="0"/>
              </a:srgbClr>
            </a:solidFill>
          </p:spPr>
        </p:sp>
        <p:sp>
          <p:nvSpPr>
            <p:cNvPr id="17" name="TextBox 17"/>
            <p:cNvSpPr txBox="1"/>
            <p:nvPr/>
          </p:nvSpPr>
          <p:spPr>
            <a:xfrm>
              <a:off x="0" y="-85725"/>
              <a:ext cx="11743730"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quiz.html offers an intuitive interface for answering quizzes generated from document clauses.</a:t>
              </a:r>
            </a:p>
          </p:txBody>
        </p:sp>
      </p:grpSp>
      <p:grpSp>
        <p:nvGrpSpPr>
          <p:cNvPr id="18" name="Group 18"/>
          <p:cNvGrpSpPr/>
          <p:nvPr/>
        </p:nvGrpSpPr>
        <p:grpSpPr>
          <a:xfrm>
            <a:off x="8270676" y="5141862"/>
            <a:ext cx="222051" cy="1551980"/>
            <a:chOff x="0" y="0"/>
            <a:chExt cx="296068" cy="2069307"/>
          </a:xfrm>
        </p:grpSpPr>
        <p:sp>
          <p:nvSpPr>
            <p:cNvPr id="19" name="Freeform 19"/>
            <p:cNvSpPr/>
            <p:nvPr/>
          </p:nvSpPr>
          <p:spPr>
            <a:xfrm>
              <a:off x="6350" y="6350"/>
              <a:ext cx="283337" cy="2056511"/>
            </a:xfrm>
            <a:custGeom>
              <a:avLst/>
              <a:gdLst/>
              <a:ahLst/>
              <a:cxnLst/>
              <a:rect l="l" t="t" r="r" b="b"/>
              <a:pathLst>
                <a:path w="283337" h="2056511">
                  <a:moveTo>
                    <a:pt x="0" y="147066"/>
                  </a:moveTo>
                  <a:cubicBezTo>
                    <a:pt x="0" y="65913"/>
                    <a:pt x="63373" y="0"/>
                    <a:pt x="141732" y="0"/>
                  </a:cubicBezTo>
                  <a:cubicBezTo>
                    <a:pt x="220091" y="0"/>
                    <a:pt x="283337" y="65913"/>
                    <a:pt x="283337" y="147066"/>
                  </a:cubicBezTo>
                  <a:lnTo>
                    <a:pt x="283337" y="1909445"/>
                  </a:lnTo>
                  <a:cubicBezTo>
                    <a:pt x="283337" y="1990725"/>
                    <a:pt x="219964" y="2056511"/>
                    <a:pt x="141605" y="2056511"/>
                  </a:cubicBezTo>
                  <a:cubicBezTo>
                    <a:pt x="63246" y="2056511"/>
                    <a:pt x="0" y="1990725"/>
                    <a:pt x="0" y="1909445"/>
                  </a:cubicBezTo>
                  <a:close/>
                </a:path>
              </a:pathLst>
            </a:custGeom>
            <a:solidFill>
              <a:srgbClr val="CCEEFF"/>
            </a:solidFill>
          </p:spPr>
        </p:sp>
        <p:sp>
          <p:nvSpPr>
            <p:cNvPr id="20" name="Freeform 20"/>
            <p:cNvSpPr/>
            <p:nvPr/>
          </p:nvSpPr>
          <p:spPr>
            <a:xfrm>
              <a:off x="0" y="0"/>
              <a:ext cx="296164" cy="2069338"/>
            </a:xfrm>
            <a:custGeom>
              <a:avLst/>
              <a:gdLst/>
              <a:ahLst/>
              <a:cxnLst/>
              <a:rect l="l" t="t" r="r" b="b"/>
              <a:pathLst>
                <a:path w="296164" h="2069338">
                  <a:moveTo>
                    <a:pt x="0" y="153416"/>
                  </a:moveTo>
                  <a:cubicBezTo>
                    <a:pt x="0" y="68961"/>
                    <a:pt x="66040" y="0"/>
                    <a:pt x="148082" y="0"/>
                  </a:cubicBezTo>
                  <a:cubicBezTo>
                    <a:pt x="149987" y="0"/>
                    <a:pt x="151892" y="889"/>
                    <a:pt x="153035" y="2413"/>
                  </a:cubicBezTo>
                  <a:lnTo>
                    <a:pt x="148082" y="6350"/>
                  </a:lnTo>
                  <a:lnTo>
                    <a:pt x="148082" y="0"/>
                  </a:lnTo>
                  <a:lnTo>
                    <a:pt x="148082" y="6350"/>
                  </a:lnTo>
                  <a:lnTo>
                    <a:pt x="148082" y="0"/>
                  </a:lnTo>
                  <a:cubicBezTo>
                    <a:pt x="230124" y="0"/>
                    <a:pt x="296164" y="68961"/>
                    <a:pt x="296164" y="153416"/>
                  </a:cubicBezTo>
                  <a:lnTo>
                    <a:pt x="296164" y="1915795"/>
                  </a:lnTo>
                  <a:lnTo>
                    <a:pt x="289814" y="1915795"/>
                  </a:lnTo>
                  <a:lnTo>
                    <a:pt x="296164" y="1915795"/>
                  </a:lnTo>
                  <a:cubicBezTo>
                    <a:pt x="296164" y="2000377"/>
                    <a:pt x="230124" y="2069211"/>
                    <a:pt x="148082" y="2069211"/>
                  </a:cubicBezTo>
                  <a:lnTo>
                    <a:pt x="148082" y="2062861"/>
                  </a:lnTo>
                  <a:lnTo>
                    <a:pt x="148082" y="2056511"/>
                  </a:lnTo>
                  <a:lnTo>
                    <a:pt x="148082" y="2062861"/>
                  </a:lnTo>
                  <a:lnTo>
                    <a:pt x="148082" y="2069211"/>
                  </a:lnTo>
                  <a:cubicBezTo>
                    <a:pt x="66040" y="2069338"/>
                    <a:pt x="0" y="2000377"/>
                    <a:pt x="0" y="1915795"/>
                  </a:cubicBezTo>
                  <a:lnTo>
                    <a:pt x="0" y="153416"/>
                  </a:lnTo>
                  <a:lnTo>
                    <a:pt x="6350" y="153416"/>
                  </a:lnTo>
                  <a:lnTo>
                    <a:pt x="0" y="153416"/>
                  </a:lnTo>
                  <a:moveTo>
                    <a:pt x="12700" y="153416"/>
                  </a:moveTo>
                  <a:lnTo>
                    <a:pt x="12700" y="1915795"/>
                  </a:lnTo>
                  <a:lnTo>
                    <a:pt x="6350" y="1915795"/>
                  </a:lnTo>
                  <a:lnTo>
                    <a:pt x="12700" y="1915795"/>
                  </a:lnTo>
                  <a:cubicBezTo>
                    <a:pt x="12700" y="1993773"/>
                    <a:pt x="73533" y="2056511"/>
                    <a:pt x="148082" y="2056511"/>
                  </a:cubicBezTo>
                  <a:cubicBezTo>
                    <a:pt x="151638" y="2056511"/>
                    <a:pt x="154432" y="2059305"/>
                    <a:pt x="154432" y="2062861"/>
                  </a:cubicBezTo>
                  <a:cubicBezTo>
                    <a:pt x="154432" y="2066417"/>
                    <a:pt x="151638" y="2069211"/>
                    <a:pt x="148082" y="2069211"/>
                  </a:cubicBezTo>
                  <a:cubicBezTo>
                    <a:pt x="144526" y="2069211"/>
                    <a:pt x="141732" y="2066417"/>
                    <a:pt x="141732" y="2062861"/>
                  </a:cubicBezTo>
                  <a:cubicBezTo>
                    <a:pt x="141732" y="2059305"/>
                    <a:pt x="144526" y="2056511"/>
                    <a:pt x="148082" y="2056511"/>
                  </a:cubicBezTo>
                  <a:cubicBezTo>
                    <a:pt x="222631" y="2056511"/>
                    <a:pt x="283464" y="1993773"/>
                    <a:pt x="283464" y="1915795"/>
                  </a:cubicBezTo>
                  <a:lnTo>
                    <a:pt x="283464" y="153416"/>
                  </a:lnTo>
                  <a:lnTo>
                    <a:pt x="289814" y="153416"/>
                  </a:lnTo>
                  <a:lnTo>
                    <a:pt x="283464" y="153416"/>
                  </a:lnTo>
                  <a:cubicBezTo>
                    <a:pt x="283337" y="75438"/>
                    <a:pt x="222504" y="12700"/>
                    <a:pt x="148082" y="12700"/>
                  </a:cubicBezTo>
                  <a:cubicBezTo>
                    <a:pt x="146177" y="12700"/>
                    <a:pt x="144272" y="11811"/>
                    <a:pt x="143129" y="10287"/>
                  </a:cubicBezTo>
                  <a:lnTo>
                    <a:pt x="148082" y="6350"/>
                  </a:lnTo>
                  <a:lnTo>
                    <a:pt x="148082" y="12700"/>
                  </a:lnTo>
                  <a:cubicBezTo>
                    <a:pt x="73533" y="12700"/>
                    <a:pt x="12700" y="75438"/>
                    <a:pt x="12700" y="153416"/>
                  </a:cubicBezTo>
                  <a:close/>
                </a:path>
              </a:pathLst>
            </a:custGeom>
            <a:solidFill>
              <a:srgbClr val="B2D4E5"/>
            </a:solidFill>
          </p:spPr>
        </p:sp>
      </p:grpSp>
      <p:grpSp>
        <p:nvGrpSpPr>
          <p:cNvPr id="21" name="Group 21"/>
          <p:cNvGrpSpPr/>
          <p:nvPr/>
        </p:nvGrpSpPr>
        <p:grpSpPr>
          <a:xfrm>
            <a:off x="8913167" y="5146625"/>
            <a:ext cx="3904804" cy="465088"/>
            <a:chOff x="0" y="0"/>
            <a:chExt cx="5206405" cy="620117"/>
          </a:xfrm>
        </p:grpSpPr>
        <p:sp>
          <p:nvSpPr>
            <p:cNvPr id="22" name="Freeform 22"/>
            <p:cNvSpPr/>
            <p:nvPr/>
          </p:nvSpPr>
          <p:spPr>
            <a:xfrm>
              <a:off x="0" y="0"/>
              <a:ext cx="5206405" cy="620117"/>
            </a:xfrm>
            <a:custGeom>
              <a:avLst/>
              <a:gdLst/>
              <a:ahLst/>
              <a:cxnLst/>
              <a:rect l="l" t="t" r="r" b="b"/>
              <a:pathLst>
                <a:path w="5206405" h="620117">
                  <a:moveTo>
                    <a:pt x="0" y="0"/>
                  </a:moveTo>
                  <a:lnTo>
                    <a:pt x="5206405" y="0"/>
                  </a:lnTo>
                  <a:lnTo>
                    <a:pt x="5206405" y="620117"/>
                  </a:lnTo>
                  <a:lnTo>
                    <a:pt x="0" y="620117"/>
                  </a:lnTo>
                  <a:close/>
                </a:path>
              </a:pathLst>
            </a:custGeom>
            <a:solidFill>
              <a:srgbClr val="000000">
                <a:alpha val="0"/>
              </a:srgbClr>
            </a:solidFill>
          </p:spPr>
        </p:sp>
        <p:sp>
          <p:nvSpPr>
            <p:cNvPr id="23" name="TextBox 23"/>
            <p:cNvSpPr txBox="1"/>
            <p:nvPr/>
          </p:nvSpPr>
          <p:spPr>
            <a:xfrm>
              <a:off x="0" y="-28575"/>
              <a:ext cx="5206405"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Evaluation and Results</a:t>
              </a:r>
            </a:p>
          </p:txBody>
        </p:sp>
      </p:grpSp>
      <p:grpSp>
        <p:nvGrpSpPr>
          <p:cNvPr id="24" name="Group 24"/>
          <p:cNvGrpSpPr/>
          <p:nvPr/>
        </p:nvGrpSpPr>
        <p:grpSpPr>
          <a:xfrm>
            <a:off x="8913167" y="5781824"/>
            <a:ext cx="8382595" cy="907256"/>
            <a:chOff x="0" y="0"/>
            <a:chExt cx="11176793" cy="1209675"/>
          </a:xfrm>
        </p:grpSpPr>
        <p:sp>
          <p:nvSpPr>
            <p:cNvPr id="25" name="Freeform 25"/>
            <p:cNvSpPr/>
            <p:nvPr/>
          </p:nvSpPr>
          <p:spPr>
            <a:xfrm>
              <a:off x="0" y="0"/>
              <a:ext cx="11176793" cy="1209675"/>
            </a:xfrm>
            <a:custGeom>
              <a:avLst/>
              <a:gdLst/>
              <a:ahLst/>
              <a:cxnLst/>
              <a:rect l="l" t="t" r="r" b="b"/>
              <a:pathLst>
                <a:path w="11176793" h="1209675">
                  <a:moveTo>
                    <a:pt x="0" y="0"/>
                  </a:moveTo>
                  <a:lnTo>
                    <a:pt x="11176793" y="0"/>
                  </a:lnTo>
                  <a:lnTo>
                    <a:pt x="11176793" y="1209675"/>
                  </a:lnTo>
                  <a:lnTo>
                    <a:pt x="0" y="1209675"/>
                  </a:lnTo>
                  <a:close/>
                </a:path>
              </a:pathLst>
            </a:custGeom>
            <a:solidFill>
              <a:srgbClr val="000000">
                <a:alpha val="0"/>
              </a:srgbClr>
            </a:solidFill>
          </p:spPr>
        </p:sp>
        <p:sp>
          <p:nvSpPr>
            <p:cNvPr id="26" name="TextBox 26"/>
            <p:cNvSpPr txBox="1"/>
            <p:nvPr/>
          </p:nvSpPr>
          <p:spPr>
            <a:xfrm>
              <a:off x="0" y="-85725"/>
              <a:ext cx="11176793"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quiz_results.html delivers immediate feedback with scores, XP earned, and personalized tips to reinforce learning.</a:t>
              </a:r>
            </a:p>
          </p:txBody>
        </p:sp>
      </p:grpSp>
      <p:grpSp>
        <p:nvGrpSpPr>
          <p:cNvPr id="27" name="Group 27"/>
          <p:cNvGrpSpPr/>
          <p:nvPr/>
        </p:nvGrpSpPr>
        <p:grpSpPr>
          <a:xfrm>
            <a:off x="8696028" y="6967835"/>
            <a:ext cx="222051" cy="2005608"/>
            <a:chOff x="0" y="0"/>
            <a:chExt cx="296068" cy="2674143"/>
          </a:xfrm>
        </p:grpSpPr>
        <p:sp>
          <p:nvSpPr>
            <p:cNvPr id="28" name="Freeform 28"/>
            <p:cNvSpPr/>
            <p:nvPr/>
          </p:nvSpPr>
          <p:spPr>
            <a:xfrm>
              <a:off x="6350" y="6350"/>
              <a:ext cx="283337" cy="2661412"/>
            </a:xfrm>
            <a:custGeom>
              <a:avLst/>
              <a:gdLst/>
              <a:ahLst/>
              <a:cxnLst/>
              <a:rect l="l" t="t" r="r" b="b"/>
              <a:pathLst>
                <a:path w="283337" h="2661412">
                  <a:moveTo>
                    <a:pt x="0" y="147320"/>
                  </a:moveTo>
                  <a:cubicBezTo>
                    <a:pt x="0" y="65913"/>
                    <a:pt x="63373" y="0"/>
                    <a:pt x="141732" y="0"/>
                  </a:cubicBezTo>
                  <a:cubicBezTo>
                    <a:pt x="220091" y="0"/>
                    <a:pt x="283337" y="65913"/>
                    <a:pt x="283337" y="147320"/>
                  </a:cubicBezTo>
                  <a:lnTo>
                    <a:pt x="283337" y="2514092"/>
                  </a:lnTo>
                  <a:cubicBezTo>
                    <a:pt x="283337" y="2595499"/>
                    <a:pt x="219964" y="2661412"/>
                    <a:pt x="141605" y="2661412"/>
                  </a:cubicBezTo>
                  <a:cubicBezTo>
                    <a:pt x="63246" y="2661412"/>
                    <a:pt x="0" y="2595499"/>
                    <a:pt x="0" y="2514092"/>
                  </a:cubicBezTo>
                  <a:close/>
                </a:path>
              </a:pathLst>
            </a:custGeom>
            <a:solidFill>
              <a:srgbClr val="CCEEFF"/>
            </a:solidFill>
          </p:spPr>
        </p:sp>
        <p:sp>
          <p:nvSpPr>
            <p:cNvPr id="29" name="Freeform 29"/>
            <p:cNvSpPr/>
            <p:nvPr/>
          </p:nvSpPr>
          <p:spPr>
            <a:xfrm>
              <a:off x="0" y="0"/>
              <a:ext cx="296164" cy="2674112"/>
            </a:xfrm>
            <a:custGeom>
              <a:avLst/>
              <a:gdLst/>
              <a:ahLst/>
              <a:cxnLst/>
              <a:rect l="l" t="t" r="r" b="b"/>
              <a:pathLst>
                <a:path w="296164" h="2674112">
                  <a:moveTo>
                    <a:pt x="0" y="153670"/>
                  </a:moveTo>
                  <a:cubicBezTo>
                    <a:pt x="0" y="69088"/>
                    <a:pt x="66040" y="0"/>
                    <a:pt x="148082" y="0"/>
                  </a:cubicBezTo>
                  <a:cubicBezTo>
                    <a:pt x="149987" y="0"/>
                    <a:pt x="151892" y="889"/>
                    <a:pt x="153035" y="2413"/>
                  </a:cubicBezTo>
                  <a:lnTo>
                    <a:pt x="148082" y="6350"/>
                  </a:lnTo>
                  <a:lnTo>
                    <a:pt x="148082" y="0"/>
                  </a:lnTo>
                  <a:lnTo>
                    <a:pt x="148082" y="6350"/>
                  </a:lnTo>
                  <a:lnTo>
                    <a:pt x="148082" y="0"/>
                  </a:lnTo>
                  <a:cubicBezTo>
                    <a:pt x="230124" y="0"/>
                    <a:pt x="296164" y="69088"/>
                    <a:pt x="296164" y="153670"/>
                  </a:cubicBezTo>
                  <a:lnTo>
                    <a:pt x="296164" y="2520442"/>
                  </a:lnTo>
                  <a:lnTo>
                    <a:pt x="289814" y="2520442"/>
                  </a:lnTo>
                  <a:lnTo>
                    <a:pt x="296164" y="2520442"/>
                  </a:lnTo>
                  <a:cubicBezTo>
                    <a:pt x="296164" y="2605024"/>
                    <a:pt x="230124" y="2674112"/>
                    <a:pt x="148082" y="2674112"/>
                  </a:cubicBezTo>
                  <a:lnTo>
                    <a:pt x="148082" y="2667762"/>
                  </a:lnTo>
                  <a:lnTo>
                    <a:pt x="148082" y="2661412"/>
                  </a:lnTo>
                  <a:lnTo>
                    <a:pt x="148082" y="2667762"/>
                  </a:lnTo>
                  <a:lnTo>
                    <a:pt x="148082" y="2674112"/>
                  </a:lnTo>
                  <a:cubicBezTo>
                    <a:pt x="66040" y="2674112"/>
                    <a:pt x="0" y="2605151"/>
                    <a:pt x="0" y="2520442"/>
                  </a:cubicBezTo>
                  <a:lnTo>
                    <a:pt x="0" y="153670"/>
                  </a:lnTo>
                  <a:lnTo>
                    <a:pt x="6350" y="153670"/>
                  </a:lnTo>
                  <a:lnTo>
                    <a:pt x="0" y="153670"/>
                  </a:lnTo>
                  <a:moveTo>
                    <a:pt x="12700" y="153670"/>
                  </a:moveTo>
                  <a:lnTo>
                    <a:pt x="12700" y="2520442"/>
                  </a:lnTo>
                  <a:lnTo>
                    <a:pt x="6350" y="2520442"/>
                  </a:lnTo>
                  <a:lnTo>
                    <a:pt x="12700" y="2520442"/>
                  </a:lnTo>
                  <a:cubicBezTo>
                    <a:pt x="12700" y="2598547"/>
                    <a:pt x="73533" y="2661412"/>
                    <a:pt x="148082" y="2661412"/>
                  </a:cubicBezTo>
                  <a:cubicBezTo>
                    <a:pt x="151638" y="2661412"/>
                    <a:pt x="154432" y="2664206"/>
                    <a:pt x="154432" y="2667762"/>
                  </a:cubicBezTo>
                  <a:cubicBezTo>
                    <a:pt x="154432" y="2671318"/>
                    <a:pt x="151638" y="2674112"/>
                    <a:pt x="148082" y="2674112"/>
                  </a:cubicBezTo>
                  <a:cubicBezTo>
                    <a:pt x="144526" y="2674112"/>
                    <a:pt x="141732" y="2671318"/>
                    <a:pt x="141732" y="2667762"/>
                  </a:cubicBezTo>
                  <a:cubicBezTo>
                    <a:pt x="141732" y="2664206"/>
                    <a:pt x="144526" y="2661412"/>
                    <a:pt x="148082" y="2661412"/>
                  </a:cubicBezTo>
                  <a:cubicBezTo>
                    <a:pt x="222631" y="2661412"/>
                    <a:pt x="283464" y="2598547"/>
                    <a:pt x="283464" y="2520442"/>
                  </a:cubicBezTo>
                  <a:lnTo>
                    <a:pt x="283464" y="153670"/>
                  </a:lnTo>
                  <a:lnTo>
                    <a:pt x="289814" y="153670"/>
                  </a:lnTo>
                  <a:lnTo>
                    <a:pt x="283464" y="153670"/>
                  </a:lnTo>
                  <a:cubicBezTo>
                    <a:pt x="283337" y="75565"/>
                    <a:pt x="222504" y="12700"/>
                    <a:pt x="148082" y="12700"/>
                  </a:cubicBezTo>
                  <a:cubicBezTo>
                    <a:pt x="146177" y="12700"/>
                    <a:pt x="144272" y="11811"/>
                    <a:pt x="143129" y="10287"/>
                  </a:cubicBezTo>
                  <a:lnTo>
                    <a:pt x="148082" y="6350"/>
                  </a:lnTo>
                  <a:lnTo>
                    <a:pt x="148082" y="12700"/>
                  </a:lnTo>
                  <a:cubicBezTo>
                    <a:pt x="73533" y="12700"/>
                    <a:pt x="12700" y="75565"/>
                    <a:pt x="12700" y="153670"/>
                  </a:cubicBezTo>
                  <a:close/>
                </a:path>
              </a:pathLst>
            </a:custGeom>
            <a:solidFill>
              <a:srgbClr val="B2D4E5"/>
            </a:solidFill>
          </p:spPr>
        </p:sp>
      </p:grpSp>
      <p:grpSp>
        <p:nvGrpSpPr>
          <p:cNvPr id="30" name="Group 30"/>
          <p:cNvGrpSpPr/>
          <p:nvPr/>
        </p:nvGrpSpPr>
        <p:grpSpPr>
          <a:xfrm>
            <a:off x="9338519" y="6972597"/>
            <a:ext cx="4402931" cy="465088"/>
            <a:chOff x="0" y="0"/>
            <a:chExt cx="5870575" cy="620117"/>
          </a:xfrm>
        </p:grpSpPr>
        <p:sp>
          <p:nvSpPr>
            <p:cNvPr id="31" name="Freeform 31"/>
            <p:cNvSpPr/>
            <p:nvPr/>
          </p:nvSpPr>
          <p:spPr>
            <a:xfrm>
              <a:off x="0" y="0"/>
              <a:ext cx="5870575" cy="620117"/>
            </a:xfrm>
            <a:custGeom>
              <a:avLst/>
              <a:gdLst/>
              <a:ahLst/>
              <a:cxnLst/>
              <a:rect l="l" t="t" r="r" b="b"/>
              <a:pathLst>
                <a:path w="5870575" h="620117">
                  <a:moveTo>
                    <a:pt x="0" y="0"/>
                  </a:moveTo>
                  <a:lnTo>
                    <a:pt x="5870575" y="0"/>
                  </a:lnTo>
                  <a:lnTo>
                    <a:pt x="5870575" y="620117"/>
                  </a:lnTo>
                  <a:lnTo>
                    <a:pt x="0" y="620117"/>
                  </a:lnTo>
                  <a:close/>
                </a:path>
              </a:pathLst>
            </a:custGeom>
            <a:solidFill>
              <a:srgbClr val="000000">
                <a:alpha val="0"/>
              </a:srgbClr>
            </a:solidFill>
          </p:spPr>
        </p:sp>
        <p:sp>
          <p:nvSpPr>
            <p:cNvPr id="32" name="TextBox 32"/>
            <p:cNvSpPr txBox="1"/>
            <p:nvPr/>
          </p:nvSpPr>
          <p:spPr>
            <a:xfrm>
              <a:off x="0" y="-28575"/>
              <a:ext cx="5870575"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Continuous Improvement</a:t>
              </a:r>
            </a:p>
          </p:txBody>
        </p:sp>
      </p:grpSp>
      <p:grpSp>
        <p:nvGrpSpPr>
          <p:cNvPr id="33" name="Group 33"/>
          <p:cNvGrpSpPr/>
          <p:nvPr/>
        </p:nvGrpSpPr>
        <p:grpSpPr>
          <a:xfrm>
            <a:off x="9338519" y="7607796"/>
            <a:ext cx="7957245" cy="1360885"/>
            <a:chOff x="0" y="0"/>
            <a:chExt cx="10609660" cy="1814513"/>
          </a:xfrm>
        </p:grpSpPr>
        <p:sp>
          <p:nvSpPr>
            <p:cNvPr id="34" name="Freeform 34"/>
            <p:cNvSpPr/>
            <p:nvPr/>
          </p:nvSpPr>
          <p:spPr>
            <a:xfrm>
              <a:off x="0" y="0"/>
              <a:ext cx="10609660" cy="1814513"/>
            </a:xfrm>
            <a:custGeom>
              <a:avLst/>
              <a:gdLst/>
              <a:ahLst/>
              <a:cxnLst/>
              <a:rect l="l" t="t" r="r" b="b"/>
              <a:pathLst>
                <a:path w="10609660" h="1814513">
                  <a:moveTo>
                    <a:pt x="0" y="0"/>
                  </a:moveTo>
                  <a:lnTo>
                    <a:pt x="10609660" y="0"/>
                  </a:lnTo>
                  <a:lnTo>
                    <a:pt x="10609660" y="1814513"/>
                  </a:lnTo>
                  <a:lnTo>
                    <a:pt x="0" y="1814513"/>
                  </a:lnTo>
                  <a:close/>
                </a:path>
              </a:pathLst>
            </a:custGeom>
            <a:solidFill>
              <a:srgbClr val="000000">
                <a:alpha val="0"/>
              </a:srgbClr>
            </a:solidFill>
          </p:spPr>
        </p:sp>
        <p:sp>
          <p:nvSpPr>
            <p:cNvPr id="35" name="TextBox 35"/>
            <p:cNvSpPr txBox="1"/>
            <p:nvPr/>
          </p:nvSpPr>
          <p:spPr>
            <a:xfrm>
              <a:off x="0" y="-85725"/>
              <a:ext cx="10609660" cy="1900238"/>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Feedback helps users identify strengths and areas for improvement, promoting targeted study and skill enhancement.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92238" y="2390478"/>
            <a:ext cx="13787437" cy="930325"/>
            <a:chOff x="0" y="0"/>
            <a:chExt cx="18383250" cy="1240433"/>
          </a:xfrm>
        </p:grpSpPr>
        <p:sp>
          <p:nvSpPr>
            <p:cNvPr id="6" name="Freeform 6"/>
            <p:cNvSpPr/>
            <p:nvPr/>
          </p:nvSpPr>
          <p:spPr>
            <a:xfrm>
              <a:off x="0" y="0"/>
              <a:ext cx="18383250" cy="1240433"/>
            </a:xfrm>
            <a:custGeom>
              <a:avLst/>
              <a:gdLst/>
              <a:ahLst/>
              <a:cxnLst/>
              <a:rect l="l" t="t" r="r" b="b"/>
              <a:pathLst>
                <a:path w="18383250" h="1240433">
                  <a:moveTo>
                    <a:pt x="0" y="0"/>
                  </a:moveTo>
                  <a:lnTo>
                    <a:pt x="18383250" y="0"/>
                  </a:lnTo>
                  <a:lnTo>
                    <a:pt x="18383250" y="1240433"/>
                  </a:lnTo>
                  <a:lnTo>
                    <a:pt x="0" y="1240433"/>
                  </a:lnTo>
                  <a:close/>
                </a:path>
              </a:pathLst>
            </a:custGeom>
            <a:solidFill>
              <a:srgbClr val="000000">
                <a:alpha val="0"/>
              </a:srgbClr>
            </a:solidFill>
          </p:spPr>
        </p:sp>
        <p:sp>
          <p:nvSpPr>
            <p:cNvPr id="7" name="TextBox 7"/>
            <p:cNvSpPr txBox="1"/>
            <p:nvPr/>
          </p:nvSpPr>
          <p:spPr>
            <a:xfrm>
              <a:off x="0" y="-47625"/>
              <a:ext cx="18383250"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Technology Stack and Future Extensions</a:t>
              </a:r>
            </a:p>
          </p:txBody>
        </p:sp>
      </p:grpSp>
      <p:grpSp>
        <p:nvGrpSpPr>
          <p:cNvPr id="8" name="Group 8"/>
          <p:cNvGrpSpPr/>
          <p:nvPr/>
        </p:nvGrpSpPr>
        <p:grpSpPr>
          <a:xfrm>
            <a:off x="992238" y="4029521"/>
            <a:ext cx="3721299" cy="465087"/>
            <a:chOff x="0" y="0"/>
            <a:chExt cx="4961732" cy="620117"/>
          </a:xfrm>
        </p:grpSpPr>
        <p:sp>
          <p:nvSpPr>
            <p:cNvPr id="9" name="Freeform 9"/>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0" name="TextBox 10"/>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000000"/>
                  </a:solidFill>
                  <a:latin typeface="Petrona"/>
                  <a:ea typeface="Petrona"/>
                  <a:cs typeface="Petrona"/>
                  <a:sym typeface="Petrona"/>
                </a:rPr>
                <a:t>Current Technologies</a:t>
              </a:r>
            </a:p>
          </p:txBody>
        </p:sp>
      </p:grpSp>
      <p:grpSp>
        <p:nvGrpSpPr>
          <p:cNvPr id="11" name="Group 11"/>
          <p:cNvGrpSpPr/>
          <p:nvPr/>
        </p:nvGrpSpPr>
        <p:grpSpPr>
          <a:xfrm>
            <a:off x="992238" y="4778127"/>
            <a:ext cx="7805886" cy="453629"/>
            <a:chOff x="0" y="0"/>
            <a:chExt cx="10407848" cy="604838"/>
          </a:xfrm>
        </p:grpSpPr>
        <p:sp>
          <p:nvSpPr>
            <p:cNvPr id="12" name="Freeform 12"/>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13" name="TextBox 13"/>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Frontend: HTML, CSS, Jinja2 Templates</a:t>
              </a:r>
            </a:p>
          </p:txBody>
        </p:sp>
      </p:grpSp>
      <p:grpSp>
        <p:nvGrpSpPr>
          <p:cNvPr id="14" name="Group 14"/>
          <p:cNvGrpSpPr/>
          <p:nvPr/>
        </p:nvGrpSpPr>
        <p:grpSpPr>
          <a:xfrm>
            <a:off x="992238" y="5330875"/>
            <a:ext cx="7805886" cy="453629"/>
            <a:chOff x="0" y="0"/>
            <a:chExt cx="10407848" cy="604838"/>
          </a:xfrm>
        </p:grpSpPr>
        <p:sp>
          <p:nvSpPr>
            <p:cNvPr id="15" name="Freeform 15"/>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16" name="TextBox 16"/>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Backend: Python, Flask, Torch AI/NLP</a:t>
              </a:r>
            </a:p>
          </p:txBody>
        </p:sp>
      </p:grpSp>
      <p:grpSp>
        <p:nvGrpSpPr>
          <p:cNvPr id="17" name="Group 17"/>
          <p:cNvGrpSpPr/>
          <p:nvPr/>
        </p:nvGrpSpPr>
        <p:grpSpPr>
          <a:xfrm>
            <a:off x="992238" y="5883622"/>
            <a:ext cx="7805886" cy="453629"/>
            <a:chOff x="0" y="0"/>
            <a:chExt cx="10407848" cy="604838"/>
          </a:xfrm>
        </p:grpSpPr>
        <p:sp>
          <p:nvSpPr>
            <p:cNvPr id="18" name="Freeform 18"/>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19" name="TextBox 19"/>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AI Models: BERT for classification, NER, QA</a:t>
              </a:r>
            </a:p>
          </p:txBody>
        </p:sp>
      </p:grpSp>
      <p:grpSp>
        <p:nvGrpSpPr>
          <p:cNvPr id="20" name="Group 20"/>
          <p:cNvGrpSpPr/>
          <p:nvPr/>
        </p:nvGrpSpPr>
        <p:grpSpPr>
          <a:xfrm>
            <a:off x="992238" y="6436370"/>
            <a:ext cx="7805886" cy="453629"/>
            <a:chOff x="0" y="0"/>
            <a:chExt cx="10407848" cy="604838"/>
          </a:xfrm>
        </p:grpSpPr>
        <p:sp>
          <p:nvSpPr>
            <p:cNvPr id="21" name="Freeform 21"/>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2" name="TextBox 22"/>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OCR: Tesseract, OpenCV</a:t>
              </a:r>
            </a:p>
          </p:txBody>
        </p:sp>
      </p:grpSp>
      <p:grpSp>
        <p:nvGrpSpPr>
          <p:cNvPr id="23" name="Group 23"/>
          <p:cNvGrpSpPr/>
          <p:nvPr/>
        </p:nvGrpSpPr>
        <p:grpSpPr>
          <a:xfrm>
            <a:off x="992238" y="6989117"/>
            <a:ext cx="7805886" cy="453629"/>
            <a:chOff x="0" y="0"/>
            <a:chExt cx="10407848" cy="604838"/>
          </a:xfrm>
        </p:grpSpPr>
        <p:sp>
          <p:nvSpPr>
            <p:cNvPr id="24" name="Freeform 24"/>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5" name="TextBox 25"/>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Database: Firebase Firestore</a:t>
              </a:r>
            </a:p>
          </p:txBody>
        </p:sp>
      </p:grpSp>
      <p:grpSp>
        <p:nvGrpSpPr>
          <p:cNvPr id="26" name="Group 26"/>
          <p:cNvGrpSpPr/>
          <p:nvPr/>
        </p:nvGrpSpPr>
        <p:grpSpPr>
          <a:xfrm>
            <a:off x="9499401" y="4029521"/>
            <a:ext cx="5771109" cy="465087"/>
            <a:chOff x="0" y="0"/>
            <a:chExt cx="7694812" cy="620117"/>
          </a:xfrm>
        </p:grpSpPr>
        <p:sp>
          <p:nvSpPr>
            <p:cNvPr id="27" name="Freeform 27"/>
            <p:cNvSpPr/>
            <p:nvPr/>
          </p:nvSpPr>
          <p:spPr>
            <a:xfrm>
              <a:off x="0" y="0"/>
              <a:ext cx="7694812" cy="620117"/>
            </a:xfrm>
            <a:custGeom>
              <a:avLst/>
              <a:gdLst/>
              <a:ahLst/>
              <a:cxnLst/>
              <a:rect l="l" t="t" r="r" b="b"/>
              <a:pathLst>
                <a:path w="7694812" h="620117">
                  <a:moveTo>
                    <a:pt x="0" y="0"/>
                  </a:moveTo>
                  <a:lnTo>
                    <a:pt x="7694812" y="0"/>
                  </a:lnTo>
                  <a:lnTo>
                    <a:pt x="7694812" y="620117"/>
                  </a:lnTo>
                  <a:lnTo>
                    <a:pt x="0" y="620117"/>
                  </a:lnTo>
                  <a:close/>
                </a:path>
              </a:pathLst>
            </a:custGeom>
            <a:solidFill>
              <a:srgbClr val="000000">
                <a:alpha val="0"/>
              </a:srgbClr>
            </a:solidFill>
          </p:spPr>
        </p:sp>
        <p:sp>
          <p:nvSpPr>
            <p:cNvPr id="28" name="TextBox 28"/>
            <p:cNvSpPr txBox="1"/>
            <p:nvPr/>
          </p:nvSpPr>
          <p:spPr>
            <a:xfrm>
              <a:off x="0" y="-28575"/>
              <a:ext cx="7694812" cy="648692"/>
            </a:xfrm>
            <a:prstGeom prst="rect">
              <a:avLst/>
            </a:prstGeom>
          </p:spPr>
          <p:txBody>
            <a:bodyPr lIns="0" tIns="0" rIns="0" bIns="0" rtlCol="0" anchor="t"/>
            <a:lstStyle/>
            <a:p>
              <a:pPr algn="l">
                <a:lnSpc>
                  <a:spcPts val="3625"/>
                </a:lnSpc>
              </a:pPr>
              <a:r>
                <a:rPr lang="en-US" sz="2874">
                  <a:solidFill>
                    <a:srgbClr val="000000"/>
                  </a:solidFill>
                  <a:latin typeface="Petrona"/>
                  <a:ea typeface="Petrona"/>
                  <a:cs typeface="Petrona"/>
                  <a:sym typeface="Petrona"/>
                </a:rPr>
                <a:t>Research &amp; Future Enhancements</a:t>
              </a:r>
            </a:p>
          </p:txBody>
        </p:sp>
      </p:grpSp>
      <p:grpSp>
        <p:nvGrpSpPr>
          <p:cNvPr id="29" name="Group 29"/>
          <p:cNvGrpSpPr/>
          <p:nvPr/>
        </p:nvGrpSpPr>
        <p:grpSpPr>
          <a:xfrm>
            <a:off x="9499401" y="4778127"/>
            <a:ext cx="7805886" cy="907256"/>
            <a:chOff x="0" y="0"/>
            <a:chExt cx="10407848" cy="1209675"/>
          </a:xfrm>
        </p:grpSpPr>
        <p:sp>
          <p:nvSpPr>
            <p:cNvPr id="30" name="Freeform 30"/>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31" name="TextBox 31"/>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Fine-tuning BERT on legal corpora for greater accuracy</a:t>
              </a:r>
            </a:p>
          </p:txBody>
        </p:sp>
      </p:grpSp>
      <p:grpSp>
        <p:nvGrpSpPr>
          <p:cNvPr id="32" name="Group 32"/>
          <p:cNvGrpSpPr/>
          <p:nvPr/>
        </p:nvGrpSpPr>
        <p:grpSpPr>
          <a:xfrm>
            <a:off x="9499401" y="5784502"/>
            <a:ext cx="7805886" cy="907256"/>
            <a:chOff x="0" y="0"/>
            <a:chExt cx="10407848" cy="1209675"/>
          </a:xfrm>
        </p:grpSpPr>
        <p:sp>
          <p:nvSpPr>
            <p:cNvPr id="33" name="Freeform 33"/>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34" name="TextBox 34"/>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Expanding clause types to cover arbitration and liability</a:t>
              </a:r>
            </a:p>
          </p:txBody>
        </p:sp>
      </p:grpSp>
      <p:grpSp>
        <p:nvGrpSpPr>
          <p:cNvPr id="35" name="Group 35"/>
          <p:cNvGrpSpPr/>
          <p:nvPr/>
        </p:nvGrpSpPr>
        <p:grpSpPr>
          <a:xfrm>
            <a:off x="9499401" y="6790879"/>
            <a:ext cx="7805886" cy="453629"/>
            <a:chOff x="0" y="0"/>
            <a:chExt cx="10407848" cy="604838"/>
          </a:xfrm>
        </p:grpSpPr>
        <p:sp>
          <p:nvSpPr>
            <p:cNvPr id="36" name="Freeform 36"/>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37" name="TextBox 37"/>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Adaptive quizzes leveraging Bloom’s Taxonomy</a:t>
              </a:r>
            </a:p>
          </p:txBody>
        </p:sp>
      </p:grpSp>
      <p:grpSp>
        <p:nvGrpSpPr>
          <p:cNvPr id="38" name="Group 38"/>
          <p:cNvGrpSpPr/>
          <p:nvPr/>
        </p:nvGrpSpPr>
        <p:grpSpPr>
          <a:xfrm>
            <a:off x="9499401" y="7343626"/>
            <a:ext cx="7805886" cy="453629"/>
            <a:chOff x="0" y="0"/>
            <a:chExt cx="10407848" cy="604838"/>
          </a:xfrm>
        </p:grpSpPr>
        <p:sp>
          <p:nvSpPr>
            <p:cNvPr id="39" name="Freeform 39"/>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40" name="TextBox 40"/>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272525"/>
                  </a:solidFill>
                  <a:latin typeface="Inter"/>
                  <a:ea typeface="Inter"/>
                  <a:cs typeface="Inter"/>
                  <a:sym typeface="Inter"/>
                </a:rPr>
                <a:t>Voice-based Q&amp;A and AR immersive experiences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604</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Petrona</vt: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Vision-Enhanced-Gamified-Platform.pptx</dc:title>
  <dc:creator>Chinna Adiboina</dc:creator>
  <cp:lastModifiedBy>Chinna Venkata Subbaiah A</cp:lastModifiedBy>
  <cp:revision>2</cp:revision>
  <dcterms:created xsi:type="dcterms:W3CDTF">2006-08-16T00:00:00Z</dcterms:created>
  <dcterms:modified xsi:type="dcterms:W3CDTF">2025-04-22T09:42:27Z</dcterms:modified>
  <dc:identifier>DAGlWckdo1E</dc:identifier>
</cp:coreProperties>
</file>